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300" r:id="rId2"/>
    <p:sldId id="340" r:id="rId3"/>
    <p:sldId id="347" r:id="rId4"/>
    <p:sldId id="345" r:id="rId5"/>
    <p:sldId id="346" r:id="rId6"/>
    <p:sldId id="367" r:id="rId7"/>
    <p:sldId id="363" r:id="rId8"/>
    <p:sldId id="348" r:id="rId9"/>
    <p:sldId id="349" r:id="rId10"/>
    <p:sldId id="350" r:id="rId11"/>
    <p:sldId id="351" r:id="rId12"/>
    <p:sldId id="366" r:id="rId13"/>
    <p:sldId id="365" r:id="rId14"/>
    <p:sldId id="354" r:id="rId15"/>
    <p:sldId id="364" r:id="rId16"/>
    <p:sldId id="335" r:id="rId17"/>
    <p:sldId id="330" r:id="rId18"/>
    <p:sldId id="331" r:id="rId19"/>
    <p:sldId id="333" r:id="rId20"/>
    <p:sldId id="362" r:id="rId21"/>
    <p:sldId id="368" r:id="rId22"/>
    <p:sldId id="369" r:id="rId23"/>
    <p:sldId id="305" r:id="rId24"/>
    <p:sldId id="306" r:id="rId25"/>
    <p:sldId id="308" r:id="rId26"/>
    <p:sldId id="310" r:id="rId27"/>
    <p:sldId id="302" r:id="rId28"/>
    <p:sldId id="303" r:id="rId29"/>
    <p:sldId id="315" r:id="rId30"/>
    <p:sldId id="316" r:id="rId31"/>
    <p:sldId id="341" r:id="rId32"/>
    <p:sldId id="342" r:id="rId33"/>
    <p:sldId id="343" r:id="rId34"/>
    <p:sldId id="334" r:id="rId35"/>
  </p:sldIdLst>
  <p:sldSz cx="12192000" cy="6858000"/>
  <p:notesSz cx="7104063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E8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5" autoAdjust="0"/>
    <p:restoredTop sz="94671" autoAdjust="0"/>
  </p:normalViewPr>
  <p:slideViewPr>
    <p:cSldViewPr snapToGrid="0">
      <p:cViewPr varScale="1">
        <p:scale>
          <a:sx n="64" d="100"/>
          <a:sy n="64" d="100"/>
        </p:scale>
        <p:origin x="81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277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736" cy="51105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786" y="0"/>
            <a:ext cx="3078736" cy="51105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B57CD2-2240-44F3-BD9E-357E9D5446E4}" type="datetimeFigureOut">
              <a:rPr lang="en-GB" smtClean="0"/>
              <a:t>30/09/2023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868"/>
            <a:ext cx="3078736" cy="511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786" y="9721868"/>
            <a:ext cx="3078736" cy="511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976A80-6BCC-4B82-9B1A-06AEF84956E9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64987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66" tIns="49533" rIns="99066" bIns="49533" rtlCol="0"/>
          <a:lstStyle>
            <a:lvl1pPr algn="l">
              <a:defRPr sz="1300"/>
            </a:lvl1pPr>
          </a:lstStyle>
          <a:p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66" tIns="49533" rIns="99066" bIns="49533" rtlCol="0"/>
          <a:lstStyle>
            <a:lvl1pPr algn="r">
              <a:defRPr sz="1300"/>
            </a:lvl1pPr>
          </a:lstStyle>
          <a:p>
            <a:fld id="{C57D7314-6855-433D-B6E4-FF4FDC68F8FA}" type="datetimeFigureOut">
              <a:rPr lang="pt-PT" smtClean="0"/>
              <a:t>30/09/2023</a:t>
            </a:fld>
            <a:endParaRPr lang="pt-P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38863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66" tIns="49533" rIns="99066" bIns="49533" rtlCol="0" anchor="ctr"/>
          <a:lstStyle/>
          <a:p>
            <a:endParaRPr lang="pt-P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407" y="4925408"/>
            <a:ext cx="5683250" cy="4029879"/>
          </a:xfrm>
          <a:prstGeom prst="rect">
            <a:avLst/>
          </a:prstGeom>
        </p:spPr>
        <p:txBody>
          <a:bodyPr vert="horz" lIns="99066" tIns="49533" rIns="99066" bIns="49533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66" tIns="49533" rIns="99066" bIns="49533" rtlCol="0" anchor="b"/>
          <a:lstStyle>
            <a:lvl1pPr algn="l">
              <a:defRPr sz="1300"/>
            </a:lvl1pPr>
          </a:lstStyle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66" tIns="49533" rIns="99066" bIns="49533" rtlCol="0" anchor="b"/>
          <a:lstStyle>
            <a:lvl1pPr algn="r">
              <a:defRPr sz="1300"/>
            </a:lvl1pPr>
          </a:lstStyle>
          <a:p>
            <a:fld id="{31F96753-293E-450C-807E-607CA968B29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792601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9/30/2023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9/30/2023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8686" y="1100109"/>
            <a:ext cx="1140671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Coordenadas de um ponto:</a:t>
            </a:r>
          </a:p>
          <a:p>
            <a:endParaRPr lang="pt-PT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PT" sz="2400" dirty="0">
                <a:latin typeface="Calibri" panose="020F0502020204030204" pitchFamily="34" charset="0"/>
                <a:cs typeface="Calibri" panose="020F0502020204030204" pitchFamily="34" charset="0"/>
              </a:rPr>
              <a:t>Utilizar o comando </a:t>
            </a:r>
            <a:r>
              <a:rPr lang="pt-PT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COORD</a:t>
            </a:r>
            <a:r>
              <a:rPr lang="pt-PT" sz="2400" dirty="0">
                <a:latin typeface="Calibri" panose="020F0502020204030204" pitchFamily="34" charset="0"/>
                <a:cs typeface="Calibri" panose="020F0502020204030204" pitchFamily="34" charset="0"/>
              </a:rPr>
              <a:t> na linha de comando para determinar as coordenadas dos vértices da figura, tendo o snap ENDPOINT activo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93696" y="261003"/>
            <a:ext cx="113923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b="1" dirty="0">
                <a:latin typeface="Calibri" panose="020F0502020204030204" pitchFamily="34" charset="0"/>
              </a:rPr>
              <a:t>AULA 3      Desenho Técnico Assistido por Computador </a:t>
            </a:r>
          </a:p>
          <a:p>
            <a:r>
              <a:rPr lang="pt-PT" sz="2800" b="1" dirty="0">
                <a:latin typeface="Calibri" panose="020F0502020204030204" pitchFamily="34" charset="0"/>
              </a:rPr>
              <a:t>   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0401" y="261003"/>
            <a:ext cx="2835643" cy="536473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9091935"/>
              </p:ext>
            </p:extLst>
          </p:nvPr>
        </p:nvGraphicFramePr>
        <p:xfrm>
          <a:off x="186394" y="143850"/>
          <a:ext cx="11606951" cy="7664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06951">
                  <a:extLst>
                    <a:ext uri="{9D8B030D-6E8A-4147-A177-3AD203B41FA5}">
                      <a16:colId xmlns:a16="http://schemas.microsoft.com/office/drawing/2014/main" val="1498071326"/>
                    </a:ext>
                  </a:extLst>
                </a:gridCol>
              </a:tblGrid>
              <a:tr h="766482"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1893201"/>
                  </a:ext>
                </a:extLst>
              </a:tr>
            </a:tbl>
          </a:graphicData>
        </a:graphic>
      </p:graphicFrame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30" y="3569590"/>
            <a:ext cx="10890026" cy="2854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/>
          <p:nvPr/>
        </p:nvSpPr>
        <p:spPr>
          <a:xfrm>
            <a:off x="10122794" y="4623515"/>
            <a:ext cx="965916" cy="746975"/>
          </a:xfrm>
          <a:prstGeom prst="ellipse">
            <a:avLst/>
          </a:prstGeom>
          <a:solidFill>
            <a:srgbClr val="FFFF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FEB9E73-B952-4603-BDA5-DC2ECC621E50}"/>
              </a:ext>
            </a:extLst>
          </p:cNvPr>
          <p:cNvSpPr txBox="1"/>
          <p:nvPr/>
        </p:nvSpPr>
        <p:spPr>
          <a:xfrm>
            <a:off x="293696" y="2872911"/>
            <a:ext cx="87175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PT" sz="2400" dirty="0">
                <a:latin typeface="Calibri" panose="020F0502020204030204" pitchFamily="34" charset="0"/>
                <a:cs typeface="Calibri" panose="020F0502020204030204" pitchFamily="34" charset="0"/>
              </a:rPr>
              <a:t>ou </a:t>
            </a:r>
          </a:p>
          <a:p>
            <a:endParaRPr lang="pt-PT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0270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3696" y="261003"/>
            <a:ext cx="113923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b="1" dirty="0">
                <a:latin typeface="Calibri" panose="020F0502020204030204" pitchFamily="34" charset="0"/>
              </a:rPr>
              <a:t>AULA 3      Desenho Técnico Assistido por Computador </a:t>
            </a:r>
          </a:p>
          <a:p>
            <a:r>
              <a:rPr lang="pt-PT" sz="2800" b="1" dirty="0">
                <a:latin typeface="Calibri" panose="020F0502020204030204" pitchFamily="34" charset="0"/>
              </a:rPr>
              <a:t>    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0401" y="261003"/>
            <a:ext cx="2835643" cy="536473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86394" y="143850"/>
          <a:ext cx="11606951" cy="7664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06951">
                  <a:extLst>
                    <a:ext uri="{9D8B030D-6E8A-4147-A177-3AD203B41FA5}">
                      <a16:colId xmlns:a16="http://schemas.microsoft.com/office/drawing/2014/main" val="1498071326"/>
                    </a:ext>
                  </a:extLst>
                </a:gridCol>
              </a:tblGrid>
              <a:tr h="766482"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1893201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50760" y="1101906"/>
            <a:ext cx="11235283" cy="16841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PT" sz="2400" dirty="0"/>
              <a:t>O AutoCAD disponibiliza </a:t>
            </a:r>
            <a:r>
              <a:rPr lang="pt-PT" sz="2400" b="1" u="sng" dirty="0">
                <a:solidFill>
                  <a:srgbClr val="FF0000"/>
                </a:solidFill>
              </a:rPr>
              <a:t>espessuras</a:t>
            </a:r>
            <a:r>
              <a:rPr lang="pt-PT" sz="2400" dirty="0"/>
              <a:t> que podem variar entre 0.05 mm e 2.11 mm. Para ser possível a visualização das espessuras é necessário configurar as Lineweight Settings (LWEIGHT):</a:t>
            </a:r>
            <a:endParaRPr lang="en-GB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3060" y="3344752"/>
            <a:ext cx="1304925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4762" y="3444764"/>
            <a:ext cx="3895725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 flipH="1">
            <a:off x="7289442" y="2856232"/>
            <a:ext cx="2627292" cy="1368038"/>
          </a:xfrm>
          <a:prstGeom prst="straightConnector1">
            <a:avLst/>
          </a:prstGeom>
          <a:ln w="63500">
            <a:solidFill>
              <a:srgbClr val="FF0000">
                <a:alpha val="60000"/>
              </a:srgb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35654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3696" y="261003"/>
            <a:ext cx="113923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b="1" dirty="0">
                <a:latin typeface="Calibri" panose="020F0502020204030204" pitchFamily="34" charset="0"/>
              </a:rPr>
              <a:t>AULA 3      Desenho Técnico Assistido por Computador </a:t>
            </a:r>
          </a:p>
          <a:p>
            <a:r>
              <a:rPr lang="pt-PT" sz="2800" b="1" dirty="0">
                <a:latin typeface="Calibri" panose="020F0502020204030204" pitchFamily="34" charset="0"/>
              </a:rPr>
              <a:t>    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0401" y="261003"/>
            <a:ext cx="2835643" cy="536473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86394" y="143850"/>
          <a:ext cx="11606951" cy="7664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06951">
                  <a:extLst>
                    <a:ext uri="{9D8B030D-6E8A-4147-A177-3AD203B41FA5}">
                      <a16:colId xmlns:a16="http://schemas.microsoft.com/office/drawing/2014/main" val="1498071326"/>
                    </a:ext>
                  </a:extLst>
                </a:gridCol>
              </a:tblGrid>
              <a:tr h="766482"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1893201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50760" y="908721"/>
            <a:ext cx="112352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PT" sz="2400" dirty="0"/>
              <a:t>A </a:t>
            </a:r>
            <a:r>
              <a:rPr lang="pt-PT" sz="2400" b="1" u="sng" dirty="0">
                <a:solidFill>
                  <a:srgbClr val="FF0000"/>
                </a:solidFill>
              </a:rPr>
              <a:t>transparência</a:t>
            </a:r>
            <a:r>
              <a:rPr lang="pt-PT" sz="2400" dirty="0"/>
              <a:t> é normalmente aplicada  a tramas (hatch) contínuas de uma mesma cor:</a:t>
            </a:r>
            <a:endParaRPr lang="en-GB" sz="2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759" y="3052292"/>
            <a:ext cx="2073517" cy="1871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1539" y="2807593"/>
            <a:ext cx="2427073" cy="211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15155" y="5344732"/>
            <a:ext cx="20735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/>
              <a:t>hatch solid verde</a:t>
            </a:r>
          </a:p>
          <a:p>
            <a:r>
              <a:rPr lang="pt-PT" dirty="0"/>
              <a:t>transparency=0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4708318" y="5344732"/>
            <a:ext cx="20735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/>
              <a:t>hatch solid encarnado</a:t>
            </a:r>
          </a:p>
          <a:p>
            <a:r>
              <a:rPr lang="pt-PT" dirty="0"/>
              <a:t>transparency=0</a:t>
            </a:r>
            <a:endParaRPr lang="en-GB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0891" y="2872791"/>
            <a:ext cx="2348784" cy="2051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8738525" y="5344732"/>
            <a:ext cx="20735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/>
              <a:t>hatch solid encarnado</a:t>
            </a:r>
          </a:p>
          <a:p>
            <a:r>
              <a:rPr lang="pt-PT" dirty="0"/>
              <a:t>transparency=50</a:t>
            </a:r>
            <a:endParaRPr lang="en-GB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5989870" y="2302235"/>
            <a:ext cx="475324" cy="978795"/>
          </a:xfrm>
          <a:prstGeom prst="straightConnector1">
            <a:avLst/>
          </a:prstGeom>
          <a:ln w="127000">
            <a:solidFill>
              <a:srgbClr val="002060">
                <a:alpha val="60000"/>
              </a:srgb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080715" y="1727827"/>
            <a:ext cx="2768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>
                <a:solidFill>
                  <a:schemeClr val="bg1"/>
                </a:solidFill>
              </a:rPr>
              <a:t>tapa a circunferência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27864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7BEF1BD-6108-4560-B006-F1316E42BA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908" y="1898599"/>
            <a:ext cx="10952184" cy="469839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8653057-1C68-4F46-B690-ECBEC53A02B1}"/>
              </a:ext>
            </a:extLst>
          </p:cNvPr>
          <p:cNvSpPr txBox="1"/>
          <p:nvPr/>
        </p:nvSpPr>
        <p:spPr>
          <a:xfrm>
            <a:off x="293696" y="261003"/>
            <a:ext cx="113923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b="1" dirty="0">
                <a:latin typeface="Calibri" panose="020F0502020204030204" pitchFamily="34" charset="0"/>
              </a:rPr>
              <a:t>AULA 3      Desenho Técnico Assistido por Computador </a:t>
            </a:r>
          </a:p>
          <a:p>
            <a:r>
              <a:rPr lang="pt-PT" sz="2800" b="1" dirty="0">
                <a:latin typeface="Calibri" panose="020F0502020204030204" pitchFamily="34" charset="0"/>
              </a:rPr>
              <a:t>   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2A257EC-E317-40ED-8B21-567CC7D1F1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0401" y="261003"/>
            <a:ext cx="2835643" cy="536473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C167714-935C-4D95-BF99-98B04C345EC6}"/>
              </a:ext>
            </a:extLst>
          </p:cNvPr>
          <p:cNvGraphicFramePr>
            <a:graphicFrameLocks noGrp="1"/>
          </p:cNvGraphicFramePr>
          <p:nvPr/>
        </p:nvGraphicFramePr>
        <p:xfrm>
          <a:off x="186394" y="143850"/>
          <a:ext cx="11606951" cy="7664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06951">
                  <a:extLst>
                    <a:ext uri="{9D8B030D-6E8A-4147-A177-3AD203B41FA5}">
                      <a16:colId xmlns:a16="http://schemas.microsoft.com/office/drawing/2014/main" val="1498071326"/>
                    </a:ext>
                  </a:extLst>
                </a:gridCol>
              </a:tblGrid>
              <a:tr h="766482"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1893201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6D22A3FD-8003-4C84-A424-C45F7A211C49}"/>
              </a:ext>
            </a:extLst>
          </p:cNvPr>
          <p:cNvSpPr/>
          <p:nvPr/>
        </p:nvSpPr>
        <p:spPr>
          <a:xfrm>
            <a:off x="854135" y="1039875"/>
            <a:ext cx="973388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dirty="0">
                <a:solidFill>
                  <a:srgbClr val="333333"/>
                </a:solidFill>
                <a:latin typeface="Artifakt Legend"/>
              </a:rPr>
              <a:t>Para alterar a ordem no desenho de objetos sobrepostos:</a:t>
            </a:r>
            <a:endParaRPr lang="pt-BR" sz="3200" b="0" i="0" dirty="0">
              <a:solidFill>
                <a:srgbClr val="333333"/>
              </a:solidFill>
              <a:effectLst/>
              <a:latin typeface="Artifakt Legend"/>
            </a:endParaRPr>
          </a:p>
        </p:txBody>
      </p:sp>
    </p:spTree>
    <p:extLst>
      <p:ext uri="{BB962C8B-B14F-4D97-AF65-F5344CB8AC3E}">
        <p14:creationId xmlns:p14="http://schemas.microsoft.com/office/powerpoint/2010/main" val="8437810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1B3EAFB-B465-488B-ACB2-9139C0B77AA0}"/>
              </a:ext>
            </a:extLst>
          </p:cNvPr>
          <p:cNvSpPr txBox="1"/>
          <p:nvPr/>
        </p:nvSpPr>
        <p:spPr>
          <a:xfrm>
            <a:off x="293696" y="261003"/>
            <a:ext cx="113923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b="1" dirty="0">
                <a:latin typeface="Calibri" panose="020F0502020204030204" pitchFamily="34" charset="0"/>
              </a:rPr>
              <a:t>AULA 3      Desenho Técnico Assistido por Computador </a:t>
            </a:r>
          </a:p>
          <a:p>
            <a:r>
              <a:rPr lang="pt-PT" sz="2800" b="1" dirty="0">
                <a:latin typeface="Calibri" panose="020F0502020204030204" pitchFamily="34" charset="0"/>
              </a:rPr>
              <a:t>   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2D9EF28-6702-4469-A5CD-0CEC200100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0401" y="261003"/>
            <a:ext cx="2835643" cy="536473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72A32B9-B91C-4F5E-A949-014ACFB2A7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8766414"/>
              </p:ext>
            </p:extLst>
          </p:nvPr>
        </p:nvGraphicFramePr>
        <p:xfrm>
          <a:off x="186394" y="143850"/>
          <a:ext cx="11606951" cy="7664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06951">
                  <a:extLst>
                    <a:ext uri="{9D8B030D-6E8A-4147-A177-3AD203B41FA5}">
                      <a16:colId xmlns:a16="http://schemas.microsoft.com/office/drawing/2014/main" val="1498071326"/>
                    </a:ext>
                  </a:extLst>
                </a:gridCol>
              </a:tblGrid>
              <a:tr h="766482"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1893201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0CA5C503-29A7-4984-BDE3-77747C20D510}"/>
              </a:ext>
            </a:extLst>
          </p:cNvPr>
          <p:cNvSpPr txBox="1"/>
          <p:nvPr/>
        </p:nvSpPr>
        <p:spPr>
          <a:xfrm>
            <a:off x="703545" y="940001"/>
            <a:ext cx="1078491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/>
              <a:t>Selecção</a:t>
            </a:r>
            <a:r>
              <a:rPr lang="en-GB" sz="2800" dirty="0"/>
              <a:t> de </a:t>
            </a:r>
            <a:r>
              <a:rPr lang="en-GB" sz="2800" dirty="0" err="1"/>
              <a:t>objectos</a:t>
            </a:r>
            <a:r>
              <a:rPr lang="en-GB" sz="2800" dirty="0"/>
              <a:t> </a:t>
            </a:r>
            <a:r>
              <a:rPr lang="en-GB" sz="2800" dirty="0" err="1"/>
              <a:t>coincidentes</a:t>
            </a:r>
            <a:r>
              <a:rPr lang="en-GB" sz="2800" dirty="0"/>
              <a:t>:</a:t>
            </a:r>
          </a:p>
          <a:p>
            <a:endParaRPr lang="en-GB" sz="2800" dirty="0"/>
          </a:p>
          <a:p>
            <a:pPr marL="514350" indent="-514350">
              <a:buFont typeface="+mj-lt"/>
              <a:buAutoNum type="arabicPeriod"/>
            </a:pPr>
            <a:r>
              <a:rPr lang="en-GB" sz="2000" dirty="0" err="1"/>
              <a:t>na</a:t>
            </a:r>
            <a:r>
              <a:rPr lang="en-GB" sz="2000" dirty="0"/>
              <a:t> </a:t>
            </a:r>
            <a:r>
              <a:rPr lang="en-GB" sz="2000" dirty="0" err="1"/>
              <a:t>linha</a:t>
            </a:r>
            <a:r>
              <a:rPr lang="en-GB" sz="2000" dirty="0"/>
              <a:t> de </a:t>
            </a:r>
            <a:r>
              <a:rPr lang="en-GB" sz="2000" dirty="0" err="1"/>
              <a:t>comando</a:t>
            </a:r>
            <a:r>
              <a:rPr lang="en-GB" sz="2000" dirty="0"/>
              <a:t> </a:t>
            </a:r>
            <a:r>
              <a:rPr lang="en-GB" sz="2000" dirty="0" err="1"/>
              <a:t>escrever</a:t>
            </a:r>
            <a:r>
              <a:rPr lang="en-GB" sz="2000" dirty="0"/>
              <a:t> </a:t>
            </a:r>
            <a:r>
              <a:rPr lang="en-GB" sz="2000" b="1" dirty="0">
                <a:solidFill>
                  <a:srgbClr val="FF0000"/>
                </a:solidFill>
              </a:rPr>
              <a:t>DS</a:t>
            </a:r>
            <a:r>
              <a:rPr lang="en-GB" sz="2000" dirty="0"/>
              <a:t> (Drafting Settings)+</a:t>
            </a:r>
            <a:r>
              <a:rPr lang="en-GB" sz="2000" b="1" dirty="0">
                <a:solidFill>
                  <a:srgbClr val="FF0000"/>
                </a:solidFill>
              </a:rPr>
              <a:t>Enter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000" dirty="0" err="1"/>
              <a:t>na</a:t>
            </a:r>
            <a:r>
              <a:rPr lang="en-GB" sz="2000" dirty="0"/>
              <a:t> </a:t>
            </a:r>
            <a:r>
              <a:rPr lang="en-GB" sz="2000" dirty="0" err="1"/>
              <a:t>janela</a:t>
            </a:r>
            <a:r>
              <a:rPr lang="en-GB" sz="2000" dirty="0"/>
              <a:t> de </a:t>
            </a:r>
            <a:r>
              <a:rPr lang="en-GB" sz="2000" dirty="0" err="1"/>
              <a:t>diálogo</a:t>
            </a:r>
            <a:r>
              <a:rPr lang="en-GB" sz="2000" dirty="0"/>
              <a:t> </a:t>
            </a:r>
            <a:r>
              <a:rPr lang="en-GB" sz="2000" dirty="0" err="1"/>
              <a:t>seleccionar</a:t>
            </a:r>
            <a:r>
              <a:rPr lang="en-GB" sz="2000" dirty="0"/>
              <a:t> </a:t>
            </a:r>
            <a:r>
              <a:rPr lang="en-GB" sz="2000" b="1" dirty="0">
                <a:solidFill>
                  <a:srgbClr val="FF0000"/>
                </a:solidFill>
              </a:rPr>
              <a:t>Selection Cycling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000" dirty="0" err="1"/>
              <a:t>Seleccionar</a:t>
            </a:r>
            <a:r>
              <a:rPr lang="en-GB" sz="2000" dirty="0"/>
              <a:t> </a:t>
            </a:r>
            <a:r>
              <a:rPr lang="en-GB" sz="2000" b="1" dirty="0">
                <a:solidFill>
                  <a:srgbClr val="FF0000"/>
                </a:solidFill>
              </a:rPr>
              <a:t>Allow selection </a:t>
            </a:r>
            <a:r>
              <a:rPr lang="en-GB" sz="2000" b="1" dirty="0" err="1">
                <a:solidFill>
                  <a:srgbClr val="FF0000"/>
                </a:solidFill>
              </a:rPr>
              <a:t>cycling</a:t>
            </a:r>
            <a:r>
              <a:rPr lang="en-GB" sz="2000" dirty="0" err="1"/>
              <a:t>+</a:t>
            </a:r>
            <a:r>
              <a:rPr lang="en-GB" sz="2000" b="1" dirty="0" err="1">
                <a:solidFill>
                  <a:srgbClr val="FF0000"/>
                </a:solidFill>
              </a:rPr>
              <a:t>OK</a:t>
            </a:r>
            <a:endParaRPr lang="en-GB" sz="2000" b="1" dirty="0">
              <a:solidFill>
                <a:srgbClr val="FF000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16060C4-8BA1-4E11-BB3A-D84AC84A25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116" y="3061135"/>
            <a:ext cx="3642564" cy="348887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FB0C48D-E6B5-40A3-B81E-D1AE4C74E7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25577" y="3061133"/>
            <a:ext cx="3612369" cy="348886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0A30E6B-7AED-4E16-8FBC-82877FE4BA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92713" y="3523832"/>
            <a:ext cx="3400632" cy="2394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1186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572" y="2210937"/>
            <a:ext cx="11520595" cy="2947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93696" y="261003"/>
            <a:ext cx="113923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b="1" dirty="0">
                <a:latin typeface="Calibri" panose="020F0502020204030204" pitchFamily="34" charset="0"/>
              </a:rPr>
              <a:t>AULA 3      Desenho Técnico Assistido por Computador </a:t>
            </a:r>
          </a:p>
          <a:p>
            <a:r>
              <a:rPr lang="pt-PT" sz="2800" b="1" dirty="0">
                <a:latin typeface="Calibri" panose="020F0502020204030204" pitchFamily="34" charset="0"/>
              </a:rPr>
              <a:t>   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0401" y="261003"/>
            <a:ext cx="2835643" cy="536473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86394" y="143850"/>
          <a:ext cx="11606951" cy="7664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06951">
                  <a:extLst>
                    <a:ext uri="{9D8B030D-6E8A-4147-A177-3AD203B41FA5}">
                      <a16:colId xmlns:a16="http://schemas.microsoft.com/office/drawing/2014/main" val="1498071326"/>
                    </a:ext>
                  </a:extLst>
                </a:gridCol>
              </a:tblGrid>
              <a:tr h="766482"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1893201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09433" y="1446663"/>
            <a:ext cx="5827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/>
              <a:t>Colocação de um texto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04959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B00823F-988B-4CB7-BDA6-D21EA27089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063" y="1332536"/>
            <a:ext cx="5501047" cy="239939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058CFCC-5D8A-4A63-9979-1940A25452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3986" y="1332537"/>
            <a:ext cx="5394951" cy="239939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F4B93E7-C0F7-4312-8155-CCC787000A81}"/>
              </a:ext>
            </a:extLst>
          </p:cNvPr>
          <p:cNvSpPr txBox="1"/>
          <p:nvPr/>
        </p:nvSpPr>
        <p:spPr>
          <a:xfrm>
            <a:off x="293696" y="261003"/>
            <a:ext cx="113923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b="1" dirty="0">
                <a:latin typeface="Calibri" panose="020F0502020204030204" pitchFamily="34" charset="0"/>
              </a:rPr>
              <a:t>AULA 3      Desenho Técnico Assistido por Computador </a:t>
            </a:r>
          </a:p>
          <a:p>
            <a:r>
              <a:rPr lang="pt-PT" sz="2800" b="1" dirty="0">
                <a:latin typeface="Calibri" panose="020F0502020204030204" pitchFamily="34" charset="0"/>
              </a:rPr>
              <a:t>   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FCB42F8-3F0D-4C26-8AAE-BD4C028702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50401" y="261003"/>
            <a:ext cx="2835643" cy="536473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5C927C6-1B02-4635-866F-DBC3F43A4AF2}"/>
              </a:ext>
            </a:extLst>
          </p:cNvPr>
          <p:cNvGraphicFramePr>
            <a:graphicFrameLocks noGrp="1"/>
          </p:cNvGraphicFramePr>
          <p:nvPr/>
        </p:nvGraphicFramePr>
        <p:xfrm>
          <a:off x="186394" y="143850"/>
          <a:ext cx="11606951" cy="7664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06951">
                  <a:extLst>
                    <a:ext uri="{9D8B030D-6E8A-4147-A177-3AD203B41FA5}">
                      <a16:colId xmlns:a16="http://schemas.microsoft.com/office/drawing/2014/main" val="1498071326"/>
                    </a:ext>
                  </a:extLst>
                </a:gridCol>
              </a:tblGrid>
              <a:tr h="766482"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1893201"/>
                  </a:ext>
                </a:extLst>
              </a:tr>
            </a:tbl>
          </a:graphicData>
        </a:graphic>
      </p:graphicFrame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8E1C6CB-942A-4EF2-A002-1068AF7DBC86}"/>
              </a:ext>
            </a:extLst>
          </p:cNvPr>
          <p:cNvSpPr/>
          <p:nvPr/>
        </p:nvSpPr>
        <p:spPr>
          <a:xfrm>
            <a:off x="264200" y="1273544"/>
            <a:ext cx="914400" cy="441968"/>
          </a:xfrm>
          <a:prstGeom prst="roundRect">
            <a:avLst/>
          </a:prstGeom>
          <a:solidFill>
            <a:srgbClr val="FF00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B8F7D95-984C-4998-81EE-54CB00033716}"/>
              </a:ext>
            </a:extLst>
          </p:cNvPr>
          <p:cNvSpPr/>
          <p:nvPr/>
        </p:nvSpPr>
        <p:spPr>
          <a:xfrm>
            <a:off x="6247892" y="1273544"/>
            <a:ext cx="914400" cy="441968"/>
          </a:xfrm>
          <a:prstGeom prst="roundRect">
            <a:avLst/>
          </a:prstGeom>
          <a:solidFill>
            <a:srgbClr val="FF00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CE2D04D-FD1B-454C-A365-654FEAC83A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3063" y="3923325"/>
            <a:ext cx="3775482" cy="252560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5577C3C-E3E2-4DD7-A3C7-611095E3185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70757" y="3923325"/>
            <a:ext cx="3515287" cy="279082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81C6FC8-D22C-4BC4-8D4B-89278F39488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44234" y="4612553"/>
            <a:ext cx="3100834" cy="1147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1402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7962" y="1215110"/>
            <a:ext cx="116926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sz="2800" dirty="0">
                <a:latin typeface="Calibri" panose="020F0502020204030204" pitchFamily="34" charset="0"/>
                <a:cs typeface="Calibri" panose="020F0502020204030204" pitchFamily="34" charset="0"/>
              </a:rPr>
              <a:t>Alterar a altura de um texto: seleccionar o texto + comando </a:t>
            </a:r>
            <a:r>
              <a:rPr lang="pt-PT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Properties</a:t>
            </a:r>
            <a:endParaRPr lang="pt-PT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382" y="2031315"/>
            <a:ext cx="4620068" cy="467724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5458" y="2209008"/>
            <a:ext cx="2597339" cy="4321860"/>
          </a:xfrm>
          <a:prstGeom prst="rect">
            <a:avLst/>
          </a:prstGeom>
        </p:spPr>
      </p:pic>
      <p:sp>
        <p:nvSpPr>
          <p:cNvPr id="8" name="Arrow: Down 7"/>
          <p:cNvSpPr/>
          <p:nvPr/>
        </p:nvSpPr>
        <p:spPr>
          <a:xfrm>
            <a:off x="8933587" y="3320698"/>
            <a:ext cx="178419" cy="2308302"/>
          </a:xfrm>
          <a:prstGeom prst="downArrow">
            <a:avLst/>
          </a:prstGeom>
          <a:solidFill>
            <a:srgbClr val="002060"/>
          </a:solidFill>
          <a:scene3d>
            <a:camera prst="orthographicFront">
              <a:rot lat="0" lon="0" rev="180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9" name="TextBox 8"/>
          <p:cNvSpPr txBox="1"/>
          <p:nvPr/>
        </p:nvSpPr>
        <p:spPr>
          <a:xfrm>
            <a:off x="293696" y="261003"/>
            <a:ext cx="113923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b="1" dirty="0">
                <a:latin typeface="Calibri" panose="020F0502020204030204" pitchFamily="34" charset="0"/>
              </a:rPr>
              <a:t>AULA 3      Desenho Técnico Assistido por Computador </a:t>
            </a:r>
          </a:p>
          <a:p>
            <a:r>
              <a:rPr lang="pt-PT" sz="2800" b="1" dirty="0">
                <a:latin typeface="Calibri" panose="020F0502020204030204" pitchFamily="34" charset="0"/>
              </a:rPr>
              <a:t>    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50401" y="261003"/>
            <a:ext cx="2835643" cy="536473"/>
          </a:xfrm>
          <a:prstGeom prst="rect">
            <a:avLst/>
          </a:prstGeom>
        </p:spPr>
      </p:pic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186394" y="143850"/>
          <a:ext cx="11606951" cy="7664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06951">
                  <a:extLst>
                    <a:ext uri="{9D8B030D-6E8A-4147-A177-3AD203B41FA5}">
                      <a16:colId xmlns:a16="http://schemas.microsoft.com/office/drawing/2014/main" val="1498071326"/>
                    </a:ext>
                  </a:extLst>
                </a:gridCol>
              </a:tblGrid>
              <a:tr h="766482"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18932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65746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7962" y="1192804"/>
            <a:ext cx="116926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sz="2800" dirty="0">
                <a:latin typeface="Calibri" panose="020F0502020204030204" pitchFamily="34" charset="0"/>
                <a:cs typeface="Calibri" panose="020F0502020204030204" pitchFamily="34" charset="0"/>
              </a:rPr>
              <a:t>Criar um estilo de texto: </a:t>
            </a:r>
            <a:r>
              <a:rPr lang="pt-PT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Format &gt; Text Style</a:t>
            </a:r>
            <a:endParaRPr lang="pt-PT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5862" y="1986704"/>
            <a:ext cx="6705178" cy="444109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93696" y="261003"/>
            <a:ext cx="113923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b="1" dirty="0">
                <a:latin typeface="Calibri" panose="020F0502020204030204" pitchFamily="34" charset="0"/>
              </a:rPr>
              <a:t>AULA 3      Desenho Técnico Assistido por Computador </a:t>
            </a:r>
          </a:p>
          <a:p>
            <a:r>
              <a:rPr lang="pt-PT" sz="2800" b="1" dirty="0">
                <a:latin typeface="Calibri" panose="020F0502020204030204" pitchFamily="34" charset="0"/>
              </a:rPr>
              <a:t>    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0401" y="261003"/>
            <a:ext cx="2835643" cy="536473"/>
          </a:xfrm>
          <a:prstGeom prst="rect">
            <a:avLst/>
          </a:prstGeom>
        </p:spPr>
      </p:pic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186394" y="143850"/>
          <a:ext cx="11606951" cy="7664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06951">
                  <a:extLst>
                    <a:ext uri="{9D8B030D-6E8A-4147-A177-3AD203B41FA5}">
                      <a16:colId xmlns:a16="http://schemas.microsoft.com/office/drawing/2014/main" val="1498071326"/>
                    </a:ext>
                  </a:extLst>
                </a:gridCol>
              </a:tblGrid>
              <a:tr h="766482"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18932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23616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5964" y="1482436"/>
            <a:ext cx="3941837" cy="144311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5997" y="1372947"/>
            <a:ext cx="11392348" cy="5196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sz="2800" dirty="0">
                <a:latin typeface="Calibri" panose="020F0502020204030204" pitchFamily="34" charset="0"/>
                <a:cs typeface="Calibri" panose="020F0502020204030204" pitchFamily="34" charset="0"/>
              </a:rPr>
              <a:t>Digitar o </a:t>
            </a:r>
            <a:r>
              <a:rPr lang="pt-PT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nome</a:t>
            </a:r>
            <a:r>
              <a:rPr lang="pt-PT" sz="2800" dirty="0">
                <a:latin typeface="Calibri" panose="020F0502020204030204" pitchFamily="34" charset="0"/>
                <a:cs typeface="Calibri" panose="020F0502020204030204" pitchFamily="34" charset="0"/>
              </a:rPr>
              <a:t> do estilo de texto a ser criado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sz="2800" dirty="0">
                <a:latin typeface="Calibri" panose="020F0502020204030204" pitchFamily="34" charset="0"/>
                <a:cs typeface="Calibri" panose="020F0502020204030204" pitchFamily="34" charset="0"/>
              </a:rPr>
              <a:t>Seleccionar a </a:t>
            </a:r>
            <a:r>
              <a:rPr lang="pt-PT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fonte</a:t>
            </a:r>
            <a:r>
              <a:rPr lang="pt-PT" sz="2800" dirty="0">
                <a:latin typeface="Calibri" panose="020F0502020204030204" pitchFamily="34" charset="0"/>
                <a:cs typeface="Calibri" panose="020F0502020204030204" pitchFamily="34" charset="0"/>
              </a:rPr>
              <a:t> do texto (tipo de letra)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sz="2800" dirty="0">
                <a:latin typeface="Calibri" panose="020F0502020204030204" pitchFamily="34" charset="0"/>
                <a:cs typeface="Calibri" panose="020F0502020204030204" pitchFamily="34" charset="0"/>
              </a:rPr>
              <a:t>Seleccionar o </a:t>
            </a:r>
            <a:r>
              <a:rPr lang="pt-PT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estilo</a:t>
            </a:r>
            <a:r>
              <a:rPr lang="pt-PT" sz="2800" dirty="0">
                <a:latin typeface="Calibri" panose="020F0502020204030204" pitchFamily="34" charset="0"/>
                <a:cs typeface="Calibri" panose="020F0502020204030204" pitchFamily="34" charset="0"/>
              </a:rPr>
              <a:t> do texto (bold, itálico, etc.)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sz="2800" dirty="0">
                <a:latin typeface="Calibri" panose="020F0502020204030204" pitchFamily="34" charset="0"/>
                <a:cs typeface="Calibri" panose="020F0502020204030204" pitchFamily="34" charset="0"/>
              </a:rPr>
              <a:t>Seleccionar a </a:t>
            </a:r>
            <a:r>
              <a:rPr lang="pt-PT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altura</a:t>
            </a:r>
            <a:r>
              <a:rPr lang="pt-PT" sz="2800" dirty="0">
                <a:latin typeface="Calibri" panose="020F0502020204030204" pitchFamily="34" charset="0"/>
                <a:cs typeface="Calibri" panose="020F0502020204030204" pitchFamily="34" charset="0"/>
              </a:rPr>
              <a:t> do texto (=0 significa que o AutoCAD solicita a altura na introdução do texto)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sz="2800" dirty="0">
                <a:latin typeface="Calibri" panose="020F0502020204030204" pitchFamily="34" charset="0"/>
                <a:cs typeface="Calibri" panose="020F0502020204030204" pitchFamily="34" charset="0"/>
              </a:rPr>
              <a:t>Seleccionar a </a:t>
            </a:r>
            <a:r>
              <a:rPr lang="pt-PT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largura</a:t>
            </a:r>
            <a:r>
              <a:rPr lang="pt-PT" sz="2800" dirty="0">
                <a:latin typeface="Calibri" panose="020F0502020204030204" pitchFamily="34" charset="0"/>
                <a:cs typeface="Calibri" panose="020F0502020204030204" pitchFamily="34" charset="0"/>
              </a:rPr>
              <a:t> do texto (width factor)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sz="2800" dirty="0">
                <a:latin typeface="Calibri" panose="020F0502020204030204" pitchFamily="34" charset="0"/>
                <a:cs typeface="Calibri" panose="020F0502020204030204" pitchFamily="34" charset="0"/>
              </a:rPr>
              <a:t>Seleccionar o </a:t>
            </a:r>
            <a:r>
              <a:rPr lang="pt-PT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ângulo de inclinação</a:t>
            </a:r>
            <a:r>
              <a:rPr lang="pt-PT" sz="2800" dirty="0">
                <a:latin typeface="Calibri" panose="020F0502020204030204" pitchFamily="34" charset="0"/>
                <a:cs typeface="Calibri" panose="020F0502020204030204" pitchFamily="34" charset="0"/>
              </a:rPr>
              <a:t> (oblique angle)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sz="2800" dirty="0">
                <a:latin typeface="Calibri" panose="020F0502020204030204" pitchFamily="34" charset="0"/>
                <a:cs typeface="Calibri" panose="020F0502020204030204" pitchFamily="34" charset="0"/>
              </a:rPr>
              <a:t>Carregar em Apply para gravar o tipo de texto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93696" y="261003"/>
            <a:ext cx="113923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b="1" dirty="0">
                <a:latin typeface="Calibri" panose="020F0502020204030204" pitchFamily="34" charset="0"/>
              </a:rPr>
              <a:t>AULA 3      Desenho Técnico Assistido por Computador </a:t>
            </a:r>
          </a:p>
          <a:p>
            <a:r>
              <a:rPr lang="pt-PT" sz="2800" b="1" dirty="0">
                <a:latin typeface="Calibri" panose="020F0502020204030204" pitchFamily="34" charset="0"/>
              </a:rPr>
              <a:t>    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0401" y="261003"/>
            <a:ext cx="2835643" cy="536473"/>
          </a:xfrm>
          <a:prstGeom prst="rect">
            <a:avLst/>
          </a:prstGeom>
        </p:spPr>
      </p:pic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186394" y="143850"/>
          <a:ext cx="11606951" cy="7664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06951">
                  <a:extLst>
                    <a:ext uri="{9D8B030D-6E8A-4147-A177-3AD203B41FA5}">
                      <a16:colId xmlns:a16="http://schemas.microsoft.com/office/drawing/2014/main" val="1498071326"/>
                    </a:ext>
                  </a:extLst>
                </a:gridCol>
              </a:tblGrid>
              <a:tr h="766482"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18932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46436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7962" y="1215110"/>
            <a:ext cx="116926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sz="2800" dirty="0">
                <a:latin typeface="Calibri" panose="020F0502020204030204" pitchFamily="34" charset="0"/>
                <a:cs typeface="Calibri" panose="020F0502020204030204" pitchFamily="34" charset="0"/>
              </a:rPr>
              <a:t>Utilizar máscara de fundo (</a:t>
            </a:r>
            <a:r>
              <a:rPr lang="pt-PT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Multiline text</a:t>
            </a:r>
            <a:r>
              <a:rPr lang="pt-PT" sz="2800" dirty="0">
                <a:latin typeface="Calibri" panose="020F0502020204030204" pitchFamily="34" charset="0"/>
                <a:cs typeface="Calibri" panose="020F0502020204030204" pitchFamily="34" charset="0"/>
              </a:rPr>
              <a:t>):</a:t>
            </a:r>
            <a:endParaRPr lang="pt-PT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6956" y="1738330"/>
            <a:ext cx="4244404" cy="4875099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V="1">
            <a:off x="5906766" y="2992582"/>
            <a:ext cx="2646218" cy="1995054"/>
          </a:xfrm>
          <a:prstGeom prst="straightConnector1">
            <a:avLst/>
          </a:prstGeom>
          <a:ln w="1365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881530" y="5278582"/>
            <a:ext cx="2050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dirty="0"/>
              <a:t>Botão do lado direito do rato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279" y="2029276"/>
            <a:ext cx="6264359" cy="191579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93696" y="261003"/>
            <a:ext cx="113923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b="1" dirty="0">
                <a:latin typeface="Calibri" panose="020F0502020204030204" pitchFamily="34" charset="0"/>
              </a:rPr>
              <a:t>AULA 3      Desenho Técnico Assistido por Computador </a:t>
            </a:r>
          </a:p>
          <a:p>
            <a:r>
              <a:rPr lang="pt-PT" sz="2800" b="1" dirty="0">
                <a:latin typeface="Calibri" panose="020F0502020204030204" pitchFamily="34" charset="0"/>
              </a:rPr>
              <a:t>     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50401" y="261003"/>
            <a:ext cx="2835643" cy="536473"/>
          </a:xfrm>
          <a:prstGeom prst="rect">
            <a:avLst/>
          </a:prstGeom>
        </p:spPr>
      </p:pic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186394" y="143850"/>
          <a:ext cx="11606951" cy="7664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06951">
                  <a:extLst>
                    <a:ext uri="{9D8B030D-6E8A-4147-A177-3AD203B41FA5}">
                      <a16:colId xmlns:a16="http://schemas.microsoft.com/office/drawing/2014/main" val="1498071326"/>
                    </a:ext>
                  </a:extLst>
                </a:gridCol>
              </a:tblGrid>
              <a:tr h="766482"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18932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42116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59539" y="1900066"/>
            <a:ext cx="1140671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sz="2400" dirty="0">
                <a:latin typeface="Calibri" panose="020F0502020204030204" pitchFamily="34" charset="0"/>
                <a:cs typeface="Calibri" panose="020F0502020204030204" pitchFamily="34" charset="0"/>
              </a:rPr>
              <a:t>Construir um ficheiro .txt com as coordenadas </a:t>
            </a:r>
            <a:r>
              <a:rPr lang="pt-PT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x,y,z</a:t>
            </a:r>
            <a:r>
              <a:rPr lang="pt-PT" sz="2400" dirty="0">
                <a:latin typeface="Calibri" panose="020F0502020204030204" pitchFamily="34" charset="0"/>
                <a:cs typeface="Calibri" panose="020F0502020204030204" pitchFamily="34" charset="0"/>
              </a:rPr>
              <a:t> de um polígono, com os campos justificados à esquerda e separados por vírgula (a última linha deve ficar em branco).</a:t>
            </a:r>
          </a:p>
          <a:p>
            <a:pPr algn="just"/>
            <a:endParaRPr lang="pt-PT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pt-PT" sz="2400" dirty="0">
                <a:latin typeface="Calibri" panose="020F0502020204030204" pitchFamily="34" charset="0"/>
                <a:cs typeface="Calibri" panose="020F0502020204030204" pitchFamily="34" charset="0"/>
              </a:rPr>
              <a:t>1. Acrescentar o comando LINE na primeira linha e fazer Save As com extensão .scr.</a:t>
            </a:r>
          </a:p>
          <a:p>
            <a:pPr algn="just"/>
            <a:r>
              <a:rPr lang="pt-PT" sz="2400" dirty="0">
                <a:latin typeface="Calibri" panose="020F0502020204030204" pitchFamily="34" charset="0"/>
                <a:cs typeface="Calibri" panose="020F0502020204030204" pitchFamily="34" charset="0"/>
              </a:rPr>
              <a:t>Seleccionar e mover a figura (para a nova figura não ficar em cima da que já existe).</a:t>
            </a:r>
          </a:p>
          <a:p>
            <a:pPr algn="just"/>
            <a:r>
              <a:rPr lang="pt-PT" sz="2400" dirty="0">
                <a:latin typeface="Calibri" panose="020F0502020204030204" pitchFamily="34" charset="0"/>
                <a:cs typeface="Calibri" panose="020F0502020204030204" pitchFamily="34" charset="0"/>
              </a:rPr>
              <a:t>Dentro do AutoCAD, escrever na linha de comando SCRIPT e indicar o ficheiro anterior.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93696" y="261003"/>
            <a:ext cx="113923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b="1" dirty="0">
                <a:latin typeface="Calibri" panose="020F0502020204030204" pitchFamily="34" charset="0"/>
              </a:rPr>
              <a:t>AULA 3      Desenho Técnico Assistido por Computador </a:t>
            </a:r>
          </a:p>
          <a:p>
            <a:r>
              <a:rPr lang="pt-PT" sz="2800" b="1" dirty="0">
                <a:latin typeface="Calibri" panose="020F0502020204030204" pitchFamily="34" charset="0"/>
              </a:rPr>
              <a:t>    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0401" y="261003"/>
            <a:ext cx="2835643" cy="536473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7995399"/>
              </p:ext>
            </p:extLst>
          </p:nvPr>
        </p:nvGraphicFramePr>
        <p:xfrm>
          <a:off x="186394" y="143850"/>
          <a:ext cx="11606951" cy="7664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06951">
                  <a:extLst>
                    <a:ext uri="{9D8B030D-6E8A-4147-A177-3AD203B41FA5}">
                      <a16:colId xmlns:a16="http://schemas.microsoft.com/office/drawing/2014/main" val="1498071326"/>
                    </a:ext>
                  </a:extLst>
                </a:gridCol>
              </a:tblGrid>
              <a:tr h="766482"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1893201"/>
                  </a:ext>
                </a:extLst>
              </a:tr>
            </a:tbl>
          </a:graphicData>
        </a:graphic>
      </p:graphicFrame>
      <p:sp>
        <p:nvSpPr>
          <p:cNvPr id="8" name="Left Brace 7"/>
          <p:cNvSpPr/>
          <p:nvPr/>
        </p:nvSpPr>
        <p:spPr>
          <a:xfrm>
            <a:off x="270459" y="3013655"/>
            <a:ext cx="389080" cy="1333031"/>
          </a:xfrm>
          <a:prstGeom prst="leftBrace">
            <a:avLst>
              <a:gd name="adj1" fmla="val 77845"/>
              <a:gd name="adj2" fmla="val 50000"/>
            </a:avLst>
          </a:prstGeom>
          <a:ln w="53975">
            <a:solidFill>
              <a:srgbClr val="FFFF00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9" name="Left Brace 8"/>
          <p:cNvSpPr/>
          <p:nvPr/>
        </p:nvSpPr>
        <p:spPr>
          <a:xfrm>
            <a:off x="306948" y="4441076"/>
            <a:ext cx="389080" cy="1333031"/>
          </a:xfrm>
          <a:prstGeom prst="leftBrace">
            <a:avLst>
              <a:gd name="adj1" fmla="val 77845"/>
              <a:gd name="adj2" fmla="val 50000"/>
            </a:avLst>
          </a:prstGeom>
          <a:ln w="53975">
            <a:solidFill>
              <a:srgbClr val="FFFF00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7CE01EE-BC80-449B-9B0C-3D8CA219CD8E}"/>
              </a:ext>
            </a:extLst>
          </p:cNvPr>
          <p:cNvSpPr/>
          <p:nvPr/>
        </p:nvSpPr>
        <p:spPr>
          <a:xfrm>
            <a:off x="551276" y="4507426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pt-PT" sz="2400" dirty="0">
                <a:latin typeface="Calibri" panose="020F0502020204030204" pitchFamily="34" charset="0"/>
                <a:cs typeface="Calibri" panose="020F0502020204030204" pitchFamily="34" charset="0"/>
              </a:rPr>
              <a:t>2. Seleccionar as coordenadas, Copy.</a:t>
            </a:r>
          </a:p>
          <a:p>
            <a:pPr algn="just"/>
            <a:r>
              <a:rPr lang="pt-PT" sz="2400" dirty="0">
                <a:latin typeface="Calibri" panose="020F0502020204030204" pitchFamily="34" charset="0"/>
                <a:cs typeface="Calibri" panose="020F0502020204030204" pitchFamily="34" charset="0"/>
              </a:rPr>
              <a:t>Na linha de comando escrever LINE.</a:t>
            </a:r>
          </a:p>
          <a:p>
            <a:pPr algn="just"/>
            <a:r>
              <a:rPr lang="pt-PT" sz="2400" dirty="0">
                <a:latin typeface="Calibri" panose="020F0502020204030204" pitchFamily="34" charset="0"/>
                <a:cs typeface="Calibri" panose="020F0502020204030204" pitchFamily="34" charset="0"/>
              </a:rPr>
              <a:t>Na linha de comando fazer Paste.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FC2DF0F-8E9B-4C0C-ACAF-774CBCDAF348}"/>
              </a:ext>
            </a:extLst>
          </p:cNvPr>
          <p:cNvSpPr/>
          <p:nvPr/>
        </p:nvSpPr>
        <p:spPr>
          <a:xfrm>
            <a:off x="696028" y="1150245"/>
            <a:ext cx="56659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Importação de um ficheiro de coordenadas</a:t>
            </a:r>
          </a:p>
        </p:txBody>
      </p:sp>
    </p:spTree>
    <p:extLst>
      <p:ext uri="{BB962C8B-B14F-4D97-AF65-F5344CB8AC3E}">
        <p14:creationId xmlns:p14="http://schemas.microsoft.com/office/powerpoint/2010/main" val="435624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 animBg="1"/>
      <p:bldP spid="9" grpId="0" animBg="1"/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21AAA19-7FAA-4253-A9ED-1746F19958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5817" y="1215109"/>
            <a:ext cx="3699822" cy="540655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1246B04-3AD6-4A09-8C53-34DF6F2975A6}"/>
              </a:ext>
            </a:extLst>
          </p:cNvPr>
          <p:cNvSpPr txBox="1"/>
          <p:nvPr/>
        </p:nvSpPr>
        <p:spPr>
          <a:xfrm>
            <a:off x="207962" y="1215110"/>
            <a:ext cx="116926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sz="2800" dirty="0">
                <a:latin typeface="Calibri" panose="020F0502020204030204" pitchFamily="34" charset="0"/>
                <a:cs typeface="Calibri" panose="020F0502020204030204" pitchFamily="34" charset="0"/>
              </a:rPr>
              <a:t>Cotagem de desenhos:</a:t>
            </a:r>
            <a:endParaRPr lang="pt-PT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1B089AD-FDA0-40C6-99F3-F5A98A946463}"/>
              </a:ext>
            </a:extLst>
          </p:cNvPr>
          <p:cNvSpPr txBox="1"/>
          <p:nvPr/>
        </p:nvSpPr>
        <p:spPr>
          <a:xfrm>
            <a:off x="293696" y="261003"/>
            <a:ext cx="113923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b="1" dirty="0">
                <a:latin typeface="Calibri" panose="020F0502020204030204" pitchFamily="34" charset="0"/>
              </a:rPr>
              <a:t>AULA 3      Desenho Técnico Assistido por Computador </a:t>
            </a:r>
          </a:p>
          <a:p>
            <a:r>
              <a:rPr lang="pt-PT" sz="2800" b="1" dirty="0">
                <a:latin typeface="Calibri" panose="020F0502020204030204" pitchFamily="34" charset="0"/>
              </a:rPr>
              <a:t>   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6E2B4AE-A4C8-4B8A-AECB-FBFA8BFA3B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0401" y="261003"/>
            <a:ext cx="2835643" cy="536473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3370B861-D5BC-4D7D-8810-750F880B72DB}"/>
              </a:ext>
            </a:extLst>
          </p:cNvPr>
          <p:cNvGraphicFramePr>
            <a:graphicFrameLocks noGrp="1"/>
          </p:cNvGraphicFramePr>
          <p:nvPr/>
        </p:nvGraphicFramePr>
        <p:xfrm>
          <a:off x="186394" y="143850"/>
          <a:ext cx="11606951" cy="7664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06951">
                  <a:extLst>
                    <a:ext uri="{9D8B030D-6E8A-4147-A177-3AD203B41FA5}">
                      <a16:colId xmlns:a16="http://schemas.microsoft.com/office/drawing/2014/main" val="1498071326"/>
                    </a:ext>
                  </a:extLst>
                </a:gridCol>
              </a:tblGrid>
              <a:tr h="766482"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18932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59691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668FC61-10C5-4CB8-B131-61A47B69D8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827" y="1907450"/>
            <a:ext cx="10248346" cy="397715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18676E5-59C9-4796-BF14-B824E65AE448}"/>
              </a:ext>
            </a:extLst>
          </p:cNvPr>
          <p:cNvSpPr txBox="1"/>
          <p:nvPr/>
        </p:nvSpPr>
        <p:spPr>
          <a:xfrm>
            <a:off x="293696" y="261003"/>
            <a:ext cx="113923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b="1" dirty="0">
                <a:latin typeface="Calibri" panose="020F0502020204030204" pitchFamily="34" charset="0"/>
              </a:rPr>
              <a:t>AULA 3      Desenho Técnico Assistido por Computador </a:t>
            </a:r>
          </a:p>
          <a:p>
            <a:r>
              <a:rPr lang="pt-PT" sz="2800" b="1" dirty="0">
                <a:latin typeface="Calibri" panose="020F0502020204030204" pitchFamily="34" charset="0"/>
              </a:rPr>
              <a:t>   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679B9BF-22C5-4A6C-BFC2-1C6733C656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0401" y="261003"/>
            <a:ext cx="2835643" cy="536473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7387E62-D18D-475C-A65F-008949A52334}"/>
              </a:ext>
            </a:extLst>
          </p:cNvPr>
          <p:cNvGraphicFramePr>
            <a:graphicFrameLocks noGrp="1"/>
          </p:cNvGraphicFramePr>
          <p:nvPr/>
        </p:nvGraphicFramePr>
        <p:xfrm>
          <a:off x="186394" y="143850"/>
          <a:ext cx="11606951" cy="7664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06951">
                  <a:extLst>
                    <a:ext uri="{9D8B030D-6E8A-4147-A177-3AD203B41FA5}">
                      <a16:colId xmlns:a16="http://schemas.microsoft.com/office/drawing/2014/main" val="1498071326"/>
                    </a:ext>
                  </a:extLst>
                </a:gridCol>
              </a:tblGrid>
              <a:tr h="766482"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1893201"/>
                  </a:ext>
                </a:extLst>
              </a:tr>
            </a:tbl>
          </a:graphicData>
        </a:graphic>
      </p:graphicFrame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0288CE8-12C4-440A-8BB7-42DD2FF39BA2}"/>
              </a:ext>
            </a:extLst>
          </p:cNvPr>
          <p:cNvCxnSpPr/>
          <p:nvPr/>
        </p:nvCxnSpPr>
        <p:spPr>
          <a:xfrm flipV="1">
            <a:off x="2123768" y="3896028"/>
            <a:ext cx="1607574" cy="929148"/>
          </a:xfrm>
          <a:prstGeom prst="straightConnector1">
            <a:avLst/>
          </a:prstGeom>
          <a:ln w="314325">
            <a:solidFill>
              <a:srgbClr val="FF0000">
                <a:alpha val="6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8B73853-7980-4C2A-9168-B55E7990DCA3}"/>
              </a:ext>
            </a:extLst>
          </p:cNvPr>
          <p:cNvSpPr/>
          <p:nvPr/>
        </p:nvSpPr>
        <p:spPr>
          <a:xfrm>
            <a:off x="971827" y="1710813"/>
            <a:ext cx="930715" cy="619432"/>
          </a:xfrm>
          <a:prstGeom prst="roundRect">
            <a:avLst/>
          </a:prstGeom>
          <a:solidFill>
            <a:srgbClr val="FFFF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171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F8CF50C-E1A5-421A-B000-6D0CF7B5CB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0295" y="1585926"/>
            <a:ext cx="5353050" cy="49815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DC0A33E-B249-4B73-82DC-1803256707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625" y="1587141"/>
            <a:ext cx="5863375" cy="4148086"/>
          </a:xfrm>
          <a:prstGeom prst="rect">
            <a:avLst/>
          </a:prstGeom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B5A4FA03-6CA1-4DDB-8AE9-834B60111B2A}"/>
              </a:ext>
            </a:extLst>
          </p:cNvPr>
          <p:cNvCxnSpPr>
            <a:cxnSpLocks/>
          </p:cNvCxnSpPr>
          <p:nvPr/>
        </p:nvCxnSpPr>
        <p:spPr>
          <a:xfrm>
            <a:off x="3465871" y="1415845"/>
            <a:ext cx="1533832" cy="1836174"/>
          </a:xfrm>
          <a:prstGeom prst="straightConnector1">
            <a:avLst/>
          </a:prstGeom>
          <a:ln w="314325">
            <a:solidFill>
              <a:srgbClr val="FF0000">
                <a:alpha val="6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9A976923-B349-478B-8B33-B79DE03764CA}"/>
              </a:ext>
            </a:extLst>
          </p:cNvPr>
          <p:cNvSpPr txBox="1"/>
          <p:nvPr/>
        </p:nvSpPr>
        <p:spPr>
          <a:xfrm>
            <a:off x="293696" y="261003"/>
            <a:ext cx="113923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b="1" dirty="0">
                <a:latin typeface="Calibri" panose="020F0502020204030204" pitchFamily="34" charset="0"/>
              </a:rPr>
              <a:t>AULA 3      Desenho Técnico Assistido por Computador </a:t>
            </a:r>
          </a:p>
          <a:p>
            <a:r>
              <a:rPr lang="pt-PT" sz="2800" b="1" dirty="0">
                <a:latin typeface="Calibri" panose="020F0502020204030204" pitchFamily="34" charset="0"/>
              </a:rPr>
              <a:t>    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911B176-8F3D-492E-861A-8BDC238DE5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50401" y="261003"/>
            <a:ext cx="2835643" cy="536473"/>
          </a:xfrm>
          <a:prstGeom prst="rect">
            <a:avLst/>
          </a:prstGeom>
        </p:spPr>
      </p:pic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2122BFB4-6716-413C-BB06-972220BDCB69}"/>
              </a:ext>
            </a:extLst>
          </p:cNvPr>
          <p:cNvGraphicFramePr>
            <a:graphicFrameLocks noGrp="1"/>
          </p:cNvGraphicFramePr>
          <p:nvPr/>
        </p:nvGraphicFramePr>
        <p:xfrm>
          <a:off x="186394" y="143850"/>
          <a:ext cx="11606951" cy="7664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06951">
                  <a:extLst>
                    <a:ext uri="{9D8B030D-6E8A-4147-A177-3AD203B41FA5}">
                      <a16:colId xmlns:a16="http://schemas.microsoft.com/office/drawing/2014/main" val="1498071326"/>
                    </a:ext>
                  </a:extLst>
                </a:gridCol>
              </a:tblGrid>
              <a:tr h="766482"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18932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489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tretch>
            <a:fillRect/>
          </a:stretch>
        </p:blipFill>
        <p:spPr>
          <a:xfrm>
            <a:off x="186394" y="1533315"/>
            <a:ext cx="5910483" cy="330192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86394" y="5153442"/>
            <a:ext cx="11499650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pt-PT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Usando os comandos LINE e ARC, fazer os desenhos seguintes, respeitando as informações de cotagem especificadas. Desenhar as cotagens. Utilizar layers diferentes para o desenho e para as linhas auxiliares.</a:t>
            </a:r>
            <a:endParaRPr lang="pt-PT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7682" y="1533315"/>
            <a:ext cx="5535663" cy="3301922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/>
          <p:cNvSpPr txBox="1"/>
          <p:nvPr/>
        </p:nvSpPr>
        <p:spPr>
          <a:xfrm>
            <a:off x="293696" y="261003"/>
            <a:ext cx="113923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b="1" dirty="0">
                <a:latin typeface="Calibri" panose="020F0502020204030204" pitchFamily="34" charset="0"/>
              </a:rPr>
              <a:t>AULA 3      Desenho Técnico Assistido por Computador </a:t>
            </a:r>
          </a:p>
          <a:p>
            <a:r>
              <a:rPr lang="pt-PT" sz="2800" b="1" dirty="0">
                <a:latin typeface="Calibri" panose="020F0502020204030204" pitchFamily="34" charset="0"/>
              </a:rPr>
              <a:t>     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50401" y="261003"/>
            <a:ext cx="2835643" cy="536473"/>
          </a:xfrm>
          <a:prstGeom prst="rect">
            <a:avLst/>
          </a:prstGeom>
        </p:spPr>
      </p:pic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186394" y="143850"/>
          <a:ext cx="11606951" cy="7664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06951">
                  <a:extLst>
                    <a:ext uri="{9D8B030D-6E8A-4147-A177-3AD203B41FA5}">
                      <a16:colId xmlns:a16="http://schemas.microsoft.com/office/drawing/2014/main" val="1498071326"/>
                    </a:ext>
                  </a:extLst>
                </a:gridCol>
              </a:tblGrid>
              <a:tr h="766482"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18932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03725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91743" y="5177500"/>
            <a:ext cx="11596254" cy="179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pt-PT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Usando os comandos LAYER, LINE, ARC, CIRCLE, TRIM, BREAK, EXTEND, OFFSET, FILLET, DIMCEN, LTSCALE, e outros, fazer o desenho seguinte respeitando as informações de cotagem especificadas. Desenhar as cotagens. Utilizar layers diferentes para o desenho e para as linhas auxiliares.</a:t>
            </a:r>
            <a:endParaRPr lang="pt-PT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6246" y="1138900"/>
            <a:ext cx="7181850" cy="4038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93696" y="261003"/>
            <a:ext cx="113923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b="1" dirty="0">
                <a:latin typeface="Calibri" panose="020F0502020204030204" pitchFamily="34" charset="0"/>
              </a:rPr>
              <a:t>AULA 3      Desenho Técnico Assistido por Computador </a:t>
            </a:r>
          </a:p>
          <a:p>
            <a:r>
              <a:rPr lang="pt-PT" sz="2800" b="1" dirty="0">
                <a:latin typeface="Calibri" panose="020F0502020204030204" pitchFamily="34" charset="0"/>
              </a:rPr>
              <a:t>    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0401" y="261003"/>
            <a:ext cx="2835643" cy="536473"/>
          </a:xfrm>
          <a:prstGeom prst="rect">
            <a:avLst/>
          </a:prstGeom>
        </p:spPr>
      </p:pic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186394" y="143850"/>
          <a:ext cx="11606951" cy="7664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06951">
                  <a:extLst>
                    <a:ext uri="{9D8B030D-6E8A-4147-A177-3AD203B41FA5}">
                      <a16:colId xmlns:a16="http://schemas.microsoft.com/office/drawing/2014/main" val="1498071326"/>
                    </a:ext>
                  </a:extLst>
                </a:gridCol>
              </a:tblGrid>
              <a:tr h="766482"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1893201"/>
                  </a:ext>
                </a:extLst>
              </a:tr>
            </a:tbl>
          </a:graphicData>
        </a:graphic>
      </p:graphicFrame>
      <p:cxnSp>
        <p:nvCxnSpPr>
          <p:cNvPr id="3" name="Straight Arrow Connector 2"/>
          <p:cNvCxnSpPr/>
          <p:nvPr/>
        </p:nvCxnSpPr>
        <p:spPr>
          <a:xfrm>
            <a:off x="2109989" y="1339403"/>
            <a:ext cx="1650642" cy="538089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21" idx="3"/>
          </p:cNvCxnSpPr>
          <p:nvPr/>
        </p:nvCxnSpPr>
        <p:spPr>
          <a:xfrm>
            <a:off x="2009104" y="2258163"/>
            <a:ext cx="1751527" cy="188822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22" idx="3"/>
          </p:cNvCxnSpPr>
          <p:nvPr/>
        </p:nvCxnSpPr>
        <p:spPr>
          <a:xfrm flipV="1">
            <a:off x="1636695" y="2871989"/>
            <a:ext cx="2570404" cy="346938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00513" y="1156275"/>
            <a:ext cx="19085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200" dirty="0"/>
              <a:t>layer1, </a:t>
            </a:r>
          </a:p>
          <a:p>
            <a:pPr algn="ctr"/>
            <a:r>
              <a:rPr lang="pt-PT" sz="1200" dirty="0"/>
              <a:t>contínuo,</a:t>
            </a:r>
          </a:p>
          <a:p>
            <a:pPr algn="ctr"/>
            <a:r>
              <a:rPr lang="pt-PT" sz="1200" dirty="0"/>
              <a:t>preto</a:t>
            </a:r>
            <a:endParaRPr lang="en-GB" sz="1200" dirty="0"/>
          </a:p>
        </p:txBody>
      </p:sp>
      <p:sp>
        <p:nvSpPr>
          <p:cNvPr id="21" name="TextBox 20"/>
          <p:cNvSpPr txBox="1"/>
          <p:nvPr/>
        </p:nvSpPr>
        <p:spPr>
          <a:xfrm>
            <a:off x="100514" y="1934997"/>
            <a:ext cx="1908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200" dirty="0"/>
              <a:t>layer2, </a:t>
            </a:r>
          </a:p>
          <a:p>
            <a:pPr algn="ctr"/>
            <a:r>
              <a:rPr lang="pt-PT" sz="1200" dirty="0"/>
              <a:t>dashed,</a:t>
            </a:r>
          </a:p>
          <a:p>
            <a:pPr algn="ctr"/>
            <a:r>
              <a:rPr lang="pt-PT" sz="1200" dirty="0"/>
              <a:t>verde</a:t>
            </a:r>
            <a:endParaRPr lang="en-GB" sz="1200" dirty="0"/>
          </a:p>
        </p:txBody>
      </p:sp>
      <p:sp>
        <p:nvSpPr>
          <p:cNvPr id="22" name="TextBox 21"/>
          <p:cNvSpPr txBox="1"/>
          <p:nvPr/>
        </p:nvSpPr>
        <p:spPr>
          <a:xfrm>
            <a:off x="191743" y="2895761"/>
            <a:ext cx="1444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200" dirty="0"/>
              <a:t>layer3,</a:t>
            </a:r>
          </a:p>
          <a:p>
            <a:pPr algn="ctr"/>
            <a:r>
              <a:rPr lang="pt-PT" sz="1200" dirty="0"/>
              <a:t> dasehd2,</a:t>
            </a:r>
          </a:p>
          <a:p>
            <a:pPr algn="ctr"/>
            <a:r>
              <a:rPr lang="pt-PT" sz="1200" dirty="0"/>
              <a:t>verde</a:t>
            </a:r>
            <a:endParaRPr lang="en-GB" sz="1200" dirty="0"/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1813774" y="3889421"/>
            <a:ext cx="1946857" cy="257575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1813774" y="4041821"/>
            <a:ext cx="2215166" cy="620331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100514" y="3695040"/>
            <a:ext cx="15361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200" dirty="0"/>
              <a:t>layer4, </a:t>
            </a:r>
          </a:p>
          <a:p>
            <a:pPr algn="ctr"/>
            <a:r>
              <a:rPr lang="pt-PT" sz="1200" dirty="0"/>
              <a:t>center, encarnado</a:t>
            </a:r>
            <a:endParaRPr lang="en-GB" sz="1200" dirty="0"/>
          </a:p>
        </p:txBody>
      </p:sp>
      <p:sp>
        <p:nvSpPr>
          <p:cNvPr id="30" name="TextBox 29"/>
          <p:cNvSpPr txBox="1"/>
          <p:nvPr/>
        </p:nvSpPr>
        <p:spPr>
          <a:xfrm>
            <a:off x="151848" y="4518290"/>
            <a:ext cx="1444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200" dirty="0"/>
              <a:t>layer5, </a:t>
            </a:r>
          </a:p>
          <a:p>
            <a:pPr algn="ctr"/>
            <a:r>
              <a:rPr lang="pt-PT" sz="1200" dirty="0"/>
              <a:t>center2, encarnado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39970021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1433" y="1320471"/>
            <a:ext cx="7536873" cy="476013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09293" y="6275433"/>
            <a:ext cx="8158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Lavatório: definir o desenho (o ponto C é o centro do arco interior da parte inferior)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93696" y="261003"/>
            <a:ext cx="113923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b="1" dirty="0">
                <a:latin typeface="Calibri" panose="020F0502020204030204" pitchFamily="34" charset="0"/>
              </a:rPr>
              <a:t>AULA 3      Desenho Técnico Assistido por Computador </a:t>
            </a:r>
          </a:p>
          <a:p>
            <a:r>
              <a:rPr lang="pt-PT" sz="2800" b="1" dirty="0">
                <a:latin typeface="Calibri" panose="020F0502020204030204" pitchFamily="34" charset="0"/>
              </a:rPr>
              <a:t>    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0401" y="261003"/>
            <a:ext cx="2835643" cy="536473"/>
          </a:xfrm>
          <a:prstGeom prst="rect">
            <a:avLst/>
          </a:prstGeom>
        </p:spPr>
      </p:pic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186394" y="143850"/>
          <a:ext cx="11606951" cy="7664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06951">
                  <a:extLst>
                    <a:ext uri="{9D8B030D-6E8A-4147-A177-3AD203B41FA5}">
                      <a16:colId xmlns:a16="http://schemas.microsoft.com/office/drawing/2014/main" val="1498071326"/>
                    </a:ext>
                  </a:extLst>
                </a:gridCol>
              </a:tblGrid>
              <a:tr h="766482"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18932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44607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696" y="1027485"/>
            <a:ext cx="5324052" cy="516166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09424" y="1100819"/>
            <a:ext cx="6191223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Utilize uma polilinha para desenhar a figura:</a:t>
            </a:r>
          </a:p>
          <a:p>
            <a:pPr marL="342900" indent="-342900">
              <a:buAutoNum type="arabicPeriod"/>
            </a:pPr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Draw &gt; Polyline</a:t>
            </a:r>
          </a:p>
          <a:p>
            <a:pPr marL="342900" indent="-342900">
              <a:buAutoNum type="arabicPeriod"/>
            </a:pPr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P1</a:t>
            </a:r>
          </a:p>
          <a:p>
            <a:pPr marL="342900" indent="-342900">
              <a:buAutoNum type="arabicPeriod"/>
            </a:pPr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Fixar movimento em X, 20</a:t>
            </a:r>
          </a:p>
          <a:p>
            <a:pPr marL="342900" indent="-342900">
              <a:buAutoNum type="arabicPeriod"/>
            </a:pPr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Fixar movimento em Y, 10</a:t>
            </a:r>
          </a:p>
          <a:p>
            <a:pPr marL="342900" indent="-342900">
              <a:buAutoNum type="arabicPeriod"/>
            </a:pPr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Comutar para Arc, valor do raio=50, ponto extremo=@50,50</a:t>
            </a:r>
          </a:p>
          <a:p>
            <a:pPr marL="342900" indent="-342900">
              <a:buAutoNum type="arabicPeriod"/>
            </a:pPr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@30,30</a:t>
            </a:r>
          </a:p>
          <a:p>
            <a:pPr marL="342900" indent="-342900">
              <a:buFontTx/>
              <a:buAutoNum type="arabicPeriod"/>
            </a:pPr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Comutar para Line, fixar movimento em Y, 20</a:t>
            </a:r>
          </a:p>
          <a:p>
            <a:pPr marL="342900" indent="-342900">
              <a:buFontTx/>
              <a:buAutoNum type="arabicPeriod"/>
            </a:pPr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Fixar movimento em X, 100</a:t>
            </a:r>
          </a:p>
          <a:p>
            <a:pPr marL="342900" indent="-342900">
              <a:buFontTx/>
              <a:buAutoNum type="arabicPeriod"/>
            </a:pPr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Close</a:t>
            </a:r>
          </a:p>
          <a:p>
            <a:pPr marL="342900" indent="-342900">
              <a:buFontTx/>
              <a:buAutoNum type="arabicPeriod"/>
            </a:pPr>
            <a:endParaRPr lang="pt-PT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Tx/>
              <a:buAutoNum type="arabicPeriod"/>
            </a:pPr>
            <a:endParaRPr lang="pt-PT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AutoNum type="arabicPeriod"/>
            </a:pPr>
            <a:endParaRPr lang="pt-PT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3696" y="261003"/>
            <a:ext cx="113923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b="1" dirty="0">
                <a:latin typeface="Calibri" panose="020F0502020204030204" pitchFamily="34" charset="0"/>
              </a:rPr>
              <a:t>AULA 3      Desenho Técnico Assistido por Computador </a:t>
            </a:r>
          </a:p>
          <a:p>
            <a:r>
              <a:rPr lang="pt-PT" sz="2800" b="1" dirty="0">
                <a:latin typeface="Calibri" panose="020F0502020204030204" pitchFamily="34" charset="0"/>
              </a:rPr>
              <a:t>    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0401" y="261003"/>
            <a:ext cx="2835643" cy="536473"/>
          </a:xfrm>
          <a:prstGeom prst="rect">
            <a:avLst/>
          </a:prstGeom>
        </p:spPr>
      </p:pic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186394" y="143850"/>
          <a:ext cx="11606951" cy="7664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06951">
                  <a:extLst>
                    <a:ext uri="{9D8B030D-6E8A-4147-A177-3AD203B41FA5}">
                      <a16:colId xmlns:a16="http://schemas.microsoft.com/office/drawing/2014/main" val="1498071326"/>
                    </a:ext>
                  </a:extLst>
                </a:gridCol>
              </a:tblGrid>
              <a:tr h="766482"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18932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95318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86394" y="1120570"/>
            <a:ext cx="1160695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PT" sz="2400" b="1" dirty="0">
                <a:latin typeface="Calibri" panose="020F0502020204030204" pitchFamily="34" charset="0"/>
                <a:cs typeface="Calibri" panose="020F0502020204030204" pitchFamily="34" charset="0"/>
              </a:rPr>
              <a:t>JANELAS DE VISUALIZAÇÃO OU VISTAS (</a:t>
            </a:r>
            <a:r>
              <a:rPr lang="pt-PT" sz="2400" b="1" i="1" dirty="0">
                <a:latin typeface="Calibri" panose="020F0502020204030204" pitchFamily="34" charset="0"/>
                <a:cs typeface="Calibri" panose="020F0502020204030204" pitchFamily="34" charset="0"/>
              </a:rPr>
              <a:t>Viewports</a:t>
            </a:r>
            <a:r>
              <a:rPr lang="pt-PT" sz="2400" b="1" dirty="0">
                <a:latin typeface="Calibri" panose="020F0502020204030204" pitchFamily="34" charset="0"/>
                <a:cs typeface="Calibri" panose="020F0502020204030204" pitchFamily="34" charset="0"/>
              </a:rPr>
              <a:t>): a</a:t>
            </a:r>
            <a:r>
              <a:rPr lang="pt-PT" sz="2400" dirty="0">
                <a:latin typeface="Calibri" panose="020F0502020204030204" pitchFamily="34" charset="0"/>
                <a:cs typeface="Calibri" panose="020F0502020204030204" pitchFamily="34" charset="0"/>
              </a:rPr>
              <a:t>s janelas de visualização auxiliam na criação e edição de um desenho pois apresentam ao utilizador diferentes pontos de vista em simultâneo do desenho.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93696" y="261003"/>
            <a:ext cx="113923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b="1" dirty="0">
                <a:latin typeface="Calibri" panose="020F0502020204030204" pitchFamily="34" charset="0"/>
              </a:rPr>
              <a:t>AULA 3      Desenho Técnico Assistido por Computador </a:t>
            </a:r>
          </a:p>
          <a:p>
            <a:r>
              <a:rPr lang="pt-PT" sz="2800" b="1" dirty="0">
                <a:latin typeface="Calibri" panose="020F0502020204030204" pitchFamily="34" charset="0"/>
              </a:rPr>
              <a:t>     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0401" y="261003"/>
            <a:ext cx="2835643" cy="536473"/>
          </a:xfrm>
          <a:prstGeom prst="rect">
            <a:avLst/>
          </a:prstGeom>
        </p:spPr>
      </p:pic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3315104"/>
              </p:ext>
            </p:extLst>
          </p:nvPr>
        </p:nvGraphicFramePr>
        <p:xfrm>
          <a:off x="186394" y="143850"/>
          <a:ext cx="11606951" cy="7664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06951">
                  <a:extLst>
                    <a:ext uri="{9D8B030D-6E8A-4147-A177-3AD203B41FA5}">
                      <a16:colId xmlns:a16="http://schemas.microsoft.com/office/drawing/2014/main" val="1498071326"/>
                    </a:ext>
                  </a:extLst>
                </a:gridCol>
              </a:tblGrid>
              <a:tr h="766482"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1893201"/>
                  </a:ext>
                </a:extLst>
              </a:tr>
            </a:tbl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96" y="3072299"/>
            <a:ext cx="5492507" cy="2929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>
            <a:extLst>
              <a:ext uri="{FF2B5EF4-FFF2-40B4-BE49-F238E27FC236}">
                <a16:creationId xmlns:a16="http://schemas.microsoft.com/office/drawing/2014/main" id="{70EC4017-153F-43F2-9C4E-2CF0D49A36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6033" y="2952722"/>
            <a:ext cx="5070011" cy="3168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4580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6393" y="1314748"/>
            <a:ext cx="11606951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PT" sz="2400" b="1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View&gt;Viewport Configuration)</a:t>
            </a:r>
            <a:r>
              <a:rPr lang="pt-PT" sz="2400" b="1" dirty="0">
                <a:latin typeface="Calibri" panose="020F0502020204030204" pitchFamily="34" charset="0"/>
                <a:cs typeface="Calibri" panose="020F0502020204030204" pitchFamily="34" charset="0"/>
              </a:rPr>
              <a:t>: permite que a área gráfica seja dividida em até quatro janelas de visualização (v</a:t>
            </a:r>
            <a:r>
              <a:rPr lang="pt-PT" sz="2400" b="1" i="1" dirty="0">
                <a:latin typeface="Calibri" panose="020F0502020204030204" pitchFamily="34" charset="0"/>
                <a:cs typeface="Calibri" panose="020F0502020204030204" pitchFamily="34" charset="0"/>
              </a:rPr>
              <a:t>iewports</a:t>
            </a:r>
            <a:r>
              <a:rPr lang="pt-PT" sz="2400" b="1" dirty="0">
                <a:latin typeface="Calibri" panose="020F0502020204030204" pitchFamily="34" charset="0"/>
                <a:cs typeface="Calibri" panose="020F0502020204030204" pitchFamily="34" charset="0"/>
              </a:rPr>
              <a:t>) dispostas conforme as opções que aparecem no quadro de diálogo </a:t>
            </a:r>
            <a:r>
              <a:rPr lang="pt-PT" sz="2400" b="1" i="1" dirty="0">
                <a:latin typeface="Calibri" panose="020F0502020204030204" pitchFamily="34" charset="0"/>
                <a:cs typeface="Calibri" panose="020F0502020204030204" pitchFamily="34" charset="0"/>
              </a:rPr>
              <a:t>Viewportst.</a:t>
            </a:r>
          </a:p>
          <a:p>
            <a:pPr algn="just"/>
            <a:r>
              <a:rPr lang="pt-PT" sz="2400" b="1" dirty="0">
                <a:latin typeface="Calibri" panose="020F0502020204030204" pitchFamily="34" charset="0"/>
                <a:cs typeface="Calibri" panose="020F0502020204030204" pitchFamily="34" charset="0"/>
              </a:rPr>
              <a:t>As janelas de vistas assim criadas não podem ser plotadas, elas simplesmente auxiliam a criação/edição do desenho.</a:t>
            </a:r>
          </a:p>
          <a:p>
            <a:pPr algn="just"/>
            <a:endParaRPr lang="pt-PT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pt-PT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Janela de Exibição Activa</a:t>
            </a:r>
            <a:r>
              <a:rPr lang="pt-PT" sz="2400" b="1" dirty="0">
                <a:latin typeface="Calibri" panose="020F0502020204030204" pitchFamily="34" charset="0"/>
                <a:cs typeface="Calibri" panose="020F0502020204030204" pitchFamily="34" charset="0"/>
              </a:rPr>
              <a:t>: para tornar uma vista activa basta “clicar” no seu interior; a borda da janela activa fica destacada e o cursor aparece no seu interior. </a:t>
            </a:r>
          </a:p>
          <a:p>
            <a:pPr algn="just"/>
            <a:endParaRPr lang="pt-PT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pt-PT" sz="2400" b="1" dirty="0">
                <a:latin typeface="Calibri" panose="020F0502020204030204" pitchFamily="34" charset="0"/>
                <a:cs typeface="Calibri" panose="020F0502020204030204" pitchFamily="34" charset="0"/>
              </a:rPr>
              <a:t>Em cada uma das </a:t>
            </a:r>
            <a:r>
              <a:rPr lang="pt-PT" sz="2400" b="1" i="1" dirty="0">
                <a:latin typeface="Calibri" panose="020F0502020204030204" pitchFamily="34" charset="0"/>
                <a:cs typeface="Calibri" panose="020F0502020204030204" pitchFamily="34" charset="0"/>
              </a:rPr>
              <a:t>viewports </a:t>
            </a:r>
            <a:r>
              <a:rPr lang="pt-PT" sz="2400" b="1" dirty="0">
                <a:latin typeface="Calibri" panose="020F0502020204030204" pitchFamily="34" charset="0"/>
                <a:cs typeface="Calibri" panose="020F0502020204030204" pitchFamily="34" charset="0"/>
              </a:rPr>
              <a:t>criadas aparece um ícone de UCS e todas elas podem mostrar a mesma imagem ou não, dependendo da definição feita no quadro de diálogo </a:t>
            </a:r>
            <a:r>
              <a:rPr lang="pt-PT" sz="2400" b="1" i="1" dirty="0">
                <a:latin typeface="Calibri" panose="020F0502020204030204" pitchFamily="34" charset="0"/>
                <a:cs typeface="Calibri" panose="020F0502020204030204" pitchFamily="34" charset="0"/>
              </a:rPr>
              <a:t>Viewports</a:t>
            </a:r>
            <a:r>
              <a:rPr lang="pt-PT" sz="2400" b="1" dirty="0">
                <a:latin typeface="Calibri" panose="020F0502020204030204" pitchFamily="34" charset="0"/>
                <a:cs typeface="Calibri" panose="020F0502020204030204" pitchFamily="34" charset="0"/>
              </a:rPr>
              <a:t>. Pode-se mudar posteriormente a exibição de cada </a:t>
            </a:r>
            <a:r>
              <a:rPr lang="pt-PT" sz="2400" b="1" i="1" dirty="0">
                <a:latin typeface="Calibri" panose="020F0502020204030204" pitchFamily="34" charset="0"/>
                <a:cs typeface="Calibri" panose="020F0502020204030204" pitchFamily="34" charset="0"/>
              </a:rPr>
              <a:t>viewport</a:t>
            </a:r>
            <a:r>
              <a:rPr lang="pt-PT" sz="2400" b="1" dirty="0">
                <a:latin typeface="Calibri" panose="020F0502020204030204" pitchFamily="34" charset="0"/>
                <a:cs typeface="Calibri" panose="020F0502020204030204" pitchFamily="34" charset="0"/>
              </a:rPr>
              <a:t>, tornando cada janela activa e mudando o ponto de vista do observador (comando </a:t>
            </a:r>
            <a:r>
              <a:rPr lang="pt-PT" sz="2400" b="1" i="1" dirty="0">
                <a:latin typeface="Calibri" panose="020F0502020204030204" pitchFamily="34" charset="0"/>
                <a:cs typeface="Calibri" panose="020F0502020204030204" pitchFamily="34" charset="0"/>
              </a:rPr>
              <a:t>Vpoint</a:t>
            </a:r>
            <a:r>
              <a:rPr lang="pt-PT" sz="2400" b="1" dirty="0">
                <a:latin typeface="Calibri" panose="020F0502020204030204" pitchFamily="34" charset="0"/>
                <a:cs typeface="Calibri" panose="020F0502020204030204" pitchFamily="34" charset="0"/>
              </a:rPr>
              <a:t>) em cada uma delas.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93696" y="261003"/>
            <a:ext cx="113923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b="1" dirty="0">
                <a:latin typeface="Calibri" panose="020F0502020204030204" pitchFamily="34" charset="0"/>
              </a:rPr>
              <a:t>AULA 3      Desenho Técnico Assistido por Computador </a:t>
            </a:r>
          </a:p>
          <a:p>
            <a:r>
              <a:rPr lang="pt-PT" sz="2800" b="1" dirty="0">
                <a:latin typeface="Calibri" panose="020F0502020204030204" pitchFamily="34" charset="0"/>
              </a:rPr>
              <a:t>    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0401" y="261003"/>
            <a:ext cx="2835643" cy="536473"/>
          </a:xfrm>
          <a:prstGeom prst="rect">
            <a:avLst/>
          </a:prstGeom>
        </p:spPr>
      </p:pic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3315104"/>
              </p:ext>
            </p:extLst>
          </p:nvPr>
        </p:nvGraphicFramePr>
        <p:xfrm>
          <a:off x="186394" y="143850"/>
          <a:ext cx="11606951" cy="7664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06951">
                  <a:extLst>
                    <a:ext uri="{9D8B030D-6E8A-4147-A177-3AD203B41FA5}">
                      <a16:colId xmlns:a16="http://schemas.microsoft.com/office/drawing/2014/main" val="1498071326"/>
                    </a:ext>
                  </a:extLst>
                </a:gridCol>
              </a:tblGrid>
              <a:tr h="766482"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18932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51264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93696" y="261003"/>
            <a:ext cx="113923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b="1" dirty="0">
                <a:latin typeface="Calibri" panose="020F0502020204030204" pitchFamily="34" charset="0"/>
              </a:rPr>
              <a:t>AULA 3      Desenho Técnico Assistido por Computador </a:t>
            </a:r>
          </a:p>
          <a:p>
            <a:r>
              <a:rPr lang="pt-PT" sz="2800" b="1" dirty="0">
                <a:latin typeface="Calibri" panose="020F0502020204030204" pitchFamily="34" charset="0"/>
              </a:rPr>
              <a:t>    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0401" y="261003"/>
            <a:ext cx="2835643" cy="536473"/>
          </a:xfrm>
          <a:prstGeom prst="rect">
            <a:avLst/>
          </a:prstGeom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2661823"/>
              </p:ext>
            </p:extLst>
          </p:nvPr>
        </p:nvGraphicFramePr>
        <p:xfrm>
          <a:off x="186394" y="143850"/>
          <a:ext cx="11606951" cy="7664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06951">
                  <a:extLst>
                    <a:ext uri="{9D8B030D-6E8A-4147-A177-3AD203B41FA5}">
                      <a16:colId xmlns:a16="http://schemas.microsoft.com/office/drawing/2014/main" val="1498071326"/>
                    </a:ext>
                  </a:extLst>
                </a:gridCol>
              </a:tblGrid>
              <a:tr h="766482"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1893201"/>
                  </a:ext>
                </a:extLst>
              </a:tr>
            </a:tbl>
          </a:graphicData>
        </a:graphic>
      </p:graphicFrame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24" y="1468190"/>
            <a:ext cx="10988415" cy="4580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/>
          <p:cNvSpPr/>
          <p:nvPr/>
        </p:nvSpPr>
        <p:spPr>
          <a:xfrm>
            <a:off x="631062" y="1500386"/>
            <a:ext cx="1081825" cy="425003"/>
          </a:xfrm>
          <a:prstGeom prst="ellipse">
            <a:avLst/>
          </a:prstGeom>
          <a:solidFill>
            <a:srgbClr val="FF00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Oval 2"/>
          <p:cNvSpPr/>
          <p:nvPr/>
        </p:nvSpPr>
        <p:spPr>
          <a:xfrm>
            <a:off x="3412898" y="1712887"/>
            <a:ext cx="850005" cy="875764"/>
          </a:xfrm>
          <a:prstGeom prst="ellipse">
            <a:avLst/>
          </a:prstGeom>
          <a:solidFill>
            <a:srgbClr val="FF00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Down Arrow 7"/>
          <p:cNvSpPr/>
          <p:nvPr/>
        </p:nvSpPr>
        <p:spPr>
          <a:xfrm>
            <a:off x="682577" y="978793"/>
            <a:ext cx="978794" cy="39780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0671" y="3138888"/>
            <a:ext cx="4562388" cy="355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val 8"/>
          <p:cNvSpPr/>
          <p:nvPr/>
        </p:nvSpPr>
        <p:spPr>
          <a:xfrm>
            <a:off x="7281883" y="2868432"/>
            <a:ext cx="1192416" cy="643944"/>
          </a:xfrm>
          <a:prstGeom prst="ellipse">
            <a:avLst/>
          </a:prstGeom>
          <a:solidFill>
            <a:srgbClr val="FF00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425003" y="6233375"/>
            <a:ext cx="57568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b="1" dirty="0">
                <a:solidFill>
                  <a:srgbClr val="FF0000"/>
                </a:solidFill>
              </a:rPr>
              <a:t>Importação de uma imagem</a:t>
            </a:r>
            <a:endParaRPr lang="en-GB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5544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067" y="1386809"/>
            <a:ext cx="5146696" cy="25233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5067" y="4115760"/>
            <a:ext cx="4838150" cy="967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PT" sz="2000" dirty="0">
                <a:latin typeface="Calibri" panose="020F0502020204030204" pitchFamily="34" charset="0"/>
                <a:cs typeface="Calibri" panose="020F0502020204030204" pitchFamily="34" charset="0"/>
              </a:rPr>
              <a:t>A peça tem 60 mm de comprimento por 46 mm de largura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93696" y="261003"/>
            <a:ext cx="113923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b="1" dirty="0">
                <a:latin typeface="Calibri" panose="020F0502020204030204" pitchFamily="34" charset="0"/>
              </a:rPr>
              <a:t>AULA 3      Desenho Técnico Assistido por Computador </a:t>
            </a:r>
          </a:p>
          <a:p>
            <a:r>
              <a:rPr lang="pt-PT" sz="2800" b="1" dirty="0">
                <a:latin typeface="Calibri" panose="020F0502020204030204" pitchFamily="34" charset="0"/>
              </a:rPr>
              <a:t>    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0401" y="261003"/>
            <a:ext cx="2835643" cy="536473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8496943"/>
              </p:ext>
            </p:extLst>
          </p:nvPr>
        </p:nvGraphicFramePr>
        <p:xfrm>
          <a:off x="186394" y="143850"/>
          <a:ext cx="11606951" cy="7664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06951">
                  <a:extLst>
                    <a:ext uri="{9D8B030D-6E8A-4147-A177-3AD203B41FA5}">
                      <a16:colId xmlns:a16="http://schemas.microsoft.com/office/drawing/2014/main" val="1498071326"/>
                    </a:ext>
                  </a:extLst>
                </a:gridCol>
              </a:tblGrid>
              <a:tr h="766482"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1893201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5888123" y="1283777"/>
            <a:ext cx="141782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b="1" dirty="0">
                <a:solidFill>
                  <a:schemeClr val="bg1"/>
                </a:solidFill>
              </a:rPr>
              <a:t>PTYPE</a:t>
            </a:r>
          </a:p>
          <a:p>
            <a:r>
              <a:rPr lang="en-GB" sz="1200" b="1" dirty="0">
                <a:solidFill>
                  <a:schemeClr val="bg1"/>
                </a:solidFill>
              </a:rPr>
              <a:t>POINT</a:t>
            </a:r>
          </a:p>
          <a:p>
            <a:r>
              <a:rPr lang="en-GB" sz="1200" b="1" dirty="0">
                <a:solidFill>
                  <a:schemeClr val="bg1"/>
                </a:solidFill>
              </a:rPr>
              <a:t>8,8,0</a:t>
            </a:r>
          </a:p>
          <a:p>
            <a:r>
              <a:rPr lang="en-GB" sz="1200" b="1" dirty="0">
                <a:solidFill>
                  <a:schemeClr val="bg1"/>
                </a:solidFill>
              </a:rPr>
              <a:t>POINT</a:t>
            </a:r>
          </a:p>
          <a:p>
            <a:r>
              <a:rPr lang="en-GB" sz="1200" b="1" dirty="0">
                <a:solidFill>
                  <a:schemeClr val="bg1"/>
                </a:solidFill>
              </a:rPr>
              <a:t>8,38,0</a:t>
            </a:r>
          </a:p>
          <a:p>
            <a:r>
              <a:rPr lang="en-GB" sz="1200" b="1" dirty="0">
                <a:solidFill>
                  <a:schemeClr val="bg1"/>
                </a:solidFill>
              </a:rPr>
              <a:t>POINT</a:t>
            </a:r>
          </a:p>
          <a:p>
            <a:r>
              <a:rPr lang="en-GB" sz="1200" b="1" dirty="0">
                <a:solidFill>
                  <a:schemeClr val="bg1"/>
                </a:solidFill>
              </a:rPr>
              <a:t>22,15,0</a:t>
            </a:r>
          </a:p>
          <a:p>
            <a:r>
              <a:rPr lang="en-GB" sz="1200" b="1" dirty="0">
                <a:solidFill>
                  <a:schemeClr val="bg1"/>
                </a:solidFill>
              </a:rPr>
              <a:t>POINT</a:t>
            </a:r>
          </a:p>
          <a:p>
            <a:r>
              <a:rPr lang="en-GB" sz="1200" b="1" dirty="0">
                <a:solidFill>
                  <a:schemeClr val="bg1"/>
                </a:solidFill>
              </a:rPr>
              <a:t>22,30,0</a:t>
            </a:r>
          </a:p>
          <a:p>
            <a:r>
              <a:rPr lang="en-GB" sz="1200" b="1" dirty="0">
                <a:solidFill>
                  <a:schemeClr val="bg1"/>
                </a:solidFill>
              </a:rPr>
              <a:t>POINT</a:t>
            </a:r>
          </a:p>
          <a:p>
            <a:r>
              <a:rPr lang="en-GB" sz="1200" b="1" dirty="0">
                <a:solidFill>
                  <a:schemeClr val="bg1"/>
                </a:solidFill>
              </a:rPr>
              <a:t>40,23,0</a:t>
            </a:r>
          </a:p>
          <a:p>
            <a:r>
              <a:rPr lang="en-GB" sz="1200" b="1" dirty="0">
                <a:solidFill>
                  <a:schemeClr val="bg1"/>
                </a:solidFill>
              </a:rPr>
              <a:t>POINT</a:t>
            </a:r>
          </a:p>
          <a:p>
            <a:r>
              <a:rPr lang="en-GB" sz="1200" b="1" dirty="0">
                <a:solidFill>
                  <a:schemeClr val="bg1"/>
                </a:solidFill>
              </a:rPr>
              <a:t>52,8,0</a:t>
            </a:r>
          </a:p>
          <a:p>
            <a:r>
              <a:rPr lang="en-GB" sz="1200" b="1" dirty="0">
                <a:solidFill>
                  <a:schemeClr val="bg1"/>
                </a:solidFill>
              </a:rPr>
              <a:t>POINT</a:t>
            </a:r>
          </a:p>
          <a:p>
            <a:r>
              <a:rPr lang="en-GB" sz="1200" b="1" dirty="0">
                <a:solidFill>
                  <a:schemeClr val="bg1"/>
                </a:solidFill>
              </a:rPr>
              <a:t>52,38,0</a:t>
            </a:r>
          </a:p>
          <a:p>
            <a:r>
              <a:rPr lang="fr-FR" sz="1200" b="1" dirty="0">
                <a:solidFill>
                  <a:schemeClr val="bg1"/>
                </a:solidFill>
              </a:rPr>
              <a:t>LINE</a:t>
            </a:r>
          </a:p>
          <a:p>
            <a:r>
              <a:rPr lang="fr-FR" sz="1200" b="1" dirty="0">
                <a:solidFill>
                  <a:schemeClr val="bg1"/>
                </a:solidFill>
              </a:rPr>
              <a:t>0,0,0</a:t>
            </a:r>
          </a:p>
          <a:p>
            <a:r>
              <a:rPr lang="fr-FR" sz="1200" b="1" dirty="0">
                <a:solidFill>
                  <a:schemeClr val="bg1"/>
                </a:solidFill>
              </a:rPr>
              <a:t>60,0,0</a:t>
            </a:r>
          </a:p>
          <a:p>
            <a:r>
              <a:rPr lang="fr-FR" sz="1200" b="1" dirty="0">
                <a:solidFill>
                  <a:schemeClr val="bg1"/>
                </a:solidFill>
              </a:rPr>
              <a:t>60,46,0</a:t>
            </a:r>
          </a:p>
          <a:p>
            <a:r>
              <a:rPr lang="fr-FR" sz="1200" b="1" dirty="0">
                <a:solidFill>
                  <a:schemeClr val="bg1"/>
                </a:solidFill>
              </a:rPr>
              <a:t>0,46,0</a:t>
            </a:r>
          </a:p>
          <a:p>
            <a:r>
              <a:rPr lang="fr-FR" sz="1200" b="1" dirty="0">
                <a:solidFill>
                  <a:schemeClr val="bg1"/>
                </a:solidFill>
              </a:rPr>
              <a:t>0,0,0</a:t>
            </a:r>
          </a:p>
          <a:p>
            <a:r>
              <a:rPr lang="fr-FR" sz="1200" b="1" dirty="0">
                <a:solidFill>
                  <a:schemeClr val="bg1"/>
                </a:solidFill>
              </a:rPr>
              <a:t>ZOOM</a:t>
            </a:r>
          </a:p>
          <a:p>
            <a:r>
              <a:rPr lang="fr-FR" sz="1200" b="1" dirty="0">
                <a:solidFill>
                  <a:schemeClr val="bg1"/>
                </a:solidFill>
              </a:rPr>
              <a:t>ALL</a:t>
            </a:r>
          </a:p>
          <a:p>
            <a:endParaRPr lang="en-GB" sz="1200" b="1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064078" y="1290335"/>
            <a:ext cx="1130639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b="1" dirty="0">
                <a:solidFill>
                  <a:schemeClr val="bg1"/>
                </a:solidFill>
              </a:rPr>
              <a:t>CIRCLE</a:t>
            </a:r>
          </a:p>
          <a:p>
            <a:r>
              <a:rPr lang="fr-FR" sz="1200" b="1" dirty="0">
                <a:solidFill>
                  <a:schemeClr val="bg1"/>
                </a:solidFill>
              </a:rPr>
              <a:t>8,8,0</a:t>
            </a:r>
          </a:p>
          <a:p>
            <a:r>
              <a:rPr lang="fr-FR" sz="1200" b="1" dirty="0">
                <a:solidFill>
                  <a:schemeClr val="bg1"/>
                </a:solidFill>
              </a:rPr>
              <a:t>2</a:t>
            </a:r>
          </a:p>
          <a:p>
            <a:r>
              <a:rPr lang="fr-FR" sz="1200" b="1" dirty="0">
                <a:solidFill>
                  <a:schemeClr val="bg1"/>
                </a:solidFill>
              </a:rPr>
              <a:t>CIRCLE</a:t>
            </a:r>
          </a:p>
          <a:p>
            <a:r>
              <a:rPr lang="fr-FR" sz="1200" b="1" dirty="0">
                <a:solidFill>
                  <a:schemeClr val="bg1"/>
                </a:solidFill>
              </a:rPr>
              <a:t>8,38,0</a:t>
            </a:r>
          </a:p>
          <a:p>
            <a:r>
              <a:rPr lang="fr-FR" sz="1200" b="1" dirty="0">
                <a:solidFill>
                  <a:schemeClr val="bg1"/>
                </a:solidFill>
              </a:rPr>
              <a:t>2</a:t>
            </a:r>
          </a:p>
          <a:p>
            <a:r>
              <a:rPr lang="fr-FR" sz="1200" b="1" dirty="0">
                <a:solidFill>
                  <a:schemeClr val="bg1"/>
                </a:solidFill>
              </a:rPr>
              <a:t>CIRCLE</a:t>
            </a:r>
          </a:p>
          <a:p>
            <a:r>
              <a:rPr lang="fr-FR" sz="1200" b="1" dirty="0">
                <a:solidFill>
                  <a:schemeClr val="bg1"/>
                </a:solidFill>
              </a:rPr>
              <a:t>22,15,0</a:t>
            </a:r>
          </a:p>
          <a:p>
            <a:r>
              <a:rPr lang="fr-FR" sz="1200" b="1" dirty="0">
                <a:solidFill>
                  <a:schemeClr val="bg1"/>
                </a:solidFill>
              </a:rPr>
              <a:t>2.5</a:t>
            </a:r>
          </a:p>
          <a:p>
            <a:r>
              <a:rPr lang="fr-FR" sz="1200" b="1" dirty="0">
                <a:solidFill>
                  <a:schemeClr val="bg1"/>
                </a:solidFill>
              </a:rPr>
              <a:t>CIRCLE</a:t>
            </a:r>
          </a:p>
          <a:p>
            <a:r>
              <a:rPr lang="fr-FR" sz="1200" b="1" dirty="0">
                <a:solidFill>
                  <a:schemeClr val="bg1"/>
                </a:solidFill>
              </a:rPr>
              <a:t>22,30,0</a:t>
            </a:r>
          </a:p>
          <a:p>
            <a:r>
              <a:rPr lang="fr-FR" sz="1200" b="1" dirty="0">
                <a:solidFill>
                  <a:schemeClr val="bg1"/>
                </a:solidFill>
              </a:rPr>
              <a:t>1.5</a:t>
            </a:r>
          </a:p>
          <a:p>
            <a:r>
              <a:rPr lang="fr-FR" sz="1200" b="1" dirty="0">
                <a:solidFill>
                  <a:schemeClr val="bg1"/>
                </a:solidFill>
              </a:rPr>
              <a:t>CIRCLE</a:t>
            </a:r>
          </a:p>
          <a:p>
            <a:r>
              <a:rPr lang="fr-FR" sz="1200" b="1" dirty="0">
                <a:solidFill>
                  <a:schemeClr val="bg1"/>
                </a:solidFill>
              </a:rPr>
              <a:t>40,23,0</a:t>
            </a:r>
          </a:p>
          <a:p>
            <a:r>
              <a:rPr lang="fr-FR" sz="1200" b="1" dirty="0">
                <a:solidFill>
                  <a:schemeClr val="bg1"/>
                </a:solidFill>
              </a:rPr>
              <a:t>3</a:t>
            </a:r>
          </a:p>
          <a:p>
            <a:r>
              <a:rPr lang="fr-FR" sz="1200" b="1" dirty="0">
                <a:solidFill>
                  <a:schemeClr val="bg1"/>
                </a:solidFill>
              </a:rPr>
              <a:t>CIRCLE</a:t>
            </a:r>
          </a:p>
          <a:p>
            <a:r>
              <a:rPr lang="fr-FR" sz="1200" b="1" dirty="0">
                <a:solidFill>
                  <a:schemeClr val="bg1"/>
                </a:solidFill>
              </a:rPr>
              <a:t>52,8,0</a:t>
            </a:r>
          </a:p>
          <a:p>
            <a:r>
              <a:rPr lang="fr-FR" sz="1200" b="1" dirty="0">
                <a:solidFill>
                  <a:schemeClr val="bg1"/>
                </a:solidFill>
              </a:rPr>
              <a:t>2</a:t>
            </a:r>
          </a:p>
          <a:p>
            <a:r>
              <a:rPr lang="fr-FR" sz="1200" b="1" dirty="0">
                <a:solidFill>
                  <a:schemeClr val="bg1"/>
                </a:solidFill>
              </a:rPr>
              <a:t>CIRCLE</a:t>
            </a:r>
          </a:p>
          <a:p>
            <a:r>
              <a:rPr lang="fr-FR" sz="1200" b="1" dirty="0">
                <a:solidFill>
                  <a:schemeClr val="bg1"/>
                </a:solidFill>
              </a:rPr>
              <a:t>52,38,0</a:t>
            </a:r>
          </a:p>
          <a:p>
            <a:r>
              <a:rPr lang="fr-FR" sz="1200" b="1" dirty="0">
                <a:solidFill>
                  <a:schemeClr val="bg1"/>
                </a:solidFill>
              </a:rPr>
              <a:t>2</a:t>
            </a:r>
          </a:p>
          <a:p>
            <a:r>
              <a:rPr lang="fr-FR" sz="1200" b="1" dirty="0">
                <a:solidFill>
                  <a:schemeClr val="bg1"/>
                </a:solidFill>
              </a:rPr>
              <a:t>LINE</a:t>
            </a:r>
          </a:p>
          <a:p>
            <a:r>
              <a:rPr lang="fr-FR" sz="1200" b="1" dirty="0">
                <a:solidFill>
                  <a:schemeClr val="bg1"/>
                </a:solidFill>
              </a:rPr>
              <a:t>0,0,0</a:t>
            </a:r>
          </a:p>
          <a:p>
            <a:r>
              <a:rPr lang="fr-FR" sz="1200" b="1" dirty="0">
                <a:solidFill>
                  <a:schemeClr val="bg1"/>
                </a:solidFill>
              </a:rPr>
              <a:t>60,0,0</a:t>
            </a:r>
          </a:p>
          <a:p>
            <a:r>
              <a:rPr lang="fr-FR" sz="1200" b="1" dirty="0">
                <a:solidFill>
                  <a:schemeClr val="bg1"/>
                </a:solidFill>
              </a:rPr>
              <a:t>60,46,0</a:t>
            </a:r>
          </a:p>
          <a:p>
            <a:r>
              <a:rPr lang="fr-FR" sz="1200" b="1" dirty="0">
                <a:solidFill>
                  <a:schemeClr val="bg1"/>
                </a:solidFill>
              </a:rPr>
              <a:t>0,46,0</a:t>
            </a:r>
          </a:p>
          <a:p>
            <a:r>
              <a:rPr lang="fr-FR" sz="1200" b="1" dirty="0">
                <a:solidFill>
                  <a:schemeClr val="bg1"/>
                </a:solidFill>
              </a:rPr>
              <a:t>0,0,0</a:t>
            </a:r>
          </a:p>
          <a:p>
            <a:r>
              <a:rPr lang="fr-FR" sz="1200" b="1" dirty="0">
                <a:solidFill>
                  <a:schemeClr val="bg1"/>
                </a:solidFill>
              </a:rPr>
              <a:t>ZOOM </a:t>
            </a:r>
          </a:p>
          <a:p>
            <a:r>
              <a:rPr lang="fr-FR" sz="1200" b="1" dirty="0">
                <a:solidFill>
                  <a:schemeClr val="bg1"/>
                </a:solidFill>
              </a:rPr>
              <a:t>ALL</a:t>
            </a:r>
            <a:endParaRPr lang="en-GB" sz="1200" b="1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194717" y="1243561"/>
            <a:ext cx="89010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b="1" dirty="0">
                <a:solidFill>
                  <a:schemeClr val="bg1"/>
                </a:solidFill>
              </a:rPr>
              <a:t>LINE</a:t>
            </a:r>
            <a:br>
              <a:rPr lang="en-GB" sz="1200" b="1" dirty="0">
                <a:solidFill>
                  <a:schemeClr val="bg1"/>
                </a:solidFill>
              </a:rPr>
            </a:br>
            <a:r>
              <a:rPr lang="en-GB" sz="1200" b="1" dirty="0">
                <a:solidFill>
                  <a:schemeClr val="bg1"/>
                </a:solidFill>
              </a:rPr>
              <a:t>0,0</a:t>
            </a:r>
            <a:br>
              <a:rPr lang="en-GB" sz="1200" b="1" dirty="0">
                <a:solidFill>
                  <a:schemeClr val="bg1"/>
                </a:solidFill>
              </a:rPr>
            </a:br>
            <a:r>
              <a:rPr lang="en-GB" sz="1200" b="1" dirty="0">
                <a:solidFill>
                  <a:schemeClr val="bg1"/>
                </a:solidFill>
              </a:rPr>
              <a:t>@4&lt;0</a:t>
            </a:r>
            <a:br>
              <a:rPr lang="en-GB" sz="1200" b="1" dirty="0">
                <a:solidFill>
                  <a:schemeClr val="bg1"/>
                </a:solidFill>
              </a:rPr>
            </a:br>
            <a:r>
              <a:rPr lang="en-GB" sz="1200" b="1" dirty="0">
                <a:solidFill>
                  <a:schemeClr val="bg1"/>
                </a:solidFill>
              </a:rPr>
              <a:t>@8&lt;90</a:t>
            </a:r>
            <a:br>
              <a:rPr lang="en-GB" sz="1200" b="1" dirty="0">
                <a:solidFill>
                  <a:schemeClr val="bg1"/>
                </a:solidFill>
              </a:rPr>
            </a:br>
            <a:r>
              <a:rPr lang="en-GB" sz="1200" b="1" dirty="0">
                <a:solidFill>
                  <a:schemeClr val="bg1"/>
                </a:solidFill>
              </a:rPr>
              <a:t>@4&lt;180</a:t>
            </a:r>
            <a:br>
              <a:rPr lang="en-GB" sz="1200" b="1" dirty="0">
                <a:solidFill>
                  <a:schemeClr val="bg1"/>
                </a:solidFill>
              </a:rPr>
            </a:br>
            <a:r>
              <a:rPr lang="en-GB" sz="1200" b="1" dirty="0">
                <a:solidFill>
                  <a:schemeClr val="bg1"/>
                </a:solidFill>
              </a:rPr>
              <a:t>@8&lt;270</a:t>
            </a:r>
          </a:p>
        </p:txBody>
      </p:sp>
      <p:sp>
        <p:nvSpPr>
          <p:cNvPr id="10" name="Rectangle 9"/>
          <p:cNvSpPr/>
          <p:nvPr/>
        </p:nvSpPr>
        <p:spPr>
          <a:xfrm>
            <a:off x="9223084" y="1239548"/>
            <a:ext cx="1547415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1200" b="1" dirty="0">
                <a:solidFill>
                  <a:schemeClr val="bg1"/>
                </a:solidFill>
              </a:rPr>
              <a:t>RECTANGLE</a:t>
            </a:r>
            <a:br>
              <a:rPr lang="pt-PT" sz="1200" b="1" dirty="0">
                <a:solidFill>
                  <a:schemeClr val="bg1"/>
                </a:solidFill>
              </a:rPr>
            </a:br>
            <a:r>
              <a:rPr lang="pt-PT" sz="1200" b="1" dirty="0">
                <a:solidFill>
                  <a:schemeClr val="bg1"/>
                </a:solidFill>
              </a:rPr>
              <a:t>0.0,0.0</a:t>
            </a:r>
            <a:br>
              <a:rPr lang="pt-PT" sz="1200" b="1" dirty="0">
                <a:solidFill>
                  <a:schemeClr val="bg1"/>
                </a:solidFill>
              </a:rPr>
            </a:br>
            <a:r>
              <a:rPr lang="pt-PT" sz="1200" b="1" dirty="0">
                <a:solidFill>
                  <a:schemeClr val="bg1"/>
                </a:solidFill>
              </a:rPr>
              <a:t>118.90,84.10</a:t>
            </a:r>
            <a:br>
              <a:rPr lang="pt-PT" sz="1200" b="1" dirty="0">
                <a:solidFill>
                  <a:schemeClr val="bg1"/>
                </a:solidFill>
              </a:rPr>
            </a:br>
            <a:r>
              <a:rPr lang="pt-PT" sz="1200" b="1" dirty="0">
                <a:solidFill>
                  <a:schemeClr val="bg1"/>
                </a:solidFill>
              </a:rPr>
              <a:t>RECTANGLE</a:t>
            </a:r>
            <a:br>
              <a:rPr lang="pt-PT" sz="1200" b="1" dirty="0">
                <a:solidFill>
                  <a:schemeClr val="bg1"/>
                </a:solidFill>
              </a:rPr>
            </a:br>
            <a:r>
              <a:rPr lang="pt-PT" sz="1200" b="1" dirty="0">
                <a:solidFill>
                  <a:schemeClr val="bg1"/>
                </a:solidFill>
              </a:rPr>
              <a:t>2.50,1.0</a:t>
            </a:r>
            <a:br>
              <a:rPr lang="pt-PT" sz="1200" b="1" dirty="0">
                <a:solidFill>
                  <a:schemeClr val="bg1"/>
                </a:solidFill>
              </a:rPr>
            </a:br>
            <a:r>
              <a:rPr lang="pt-PT" sz="1200" b="1" dirty="0">
                <a:solidFill>
                  <a:schemeClr val="bg1"/>
                </a:solidFill>
              </a:rPr>
              <a:t>117.90,83.10</a:t>
            </a:r>
            <a:br>
              <a:rPr lang="pt-PT" sz="1200" b="1" dirty="0">
                <a:solidFill>
                  <a:schemeClr val="bg1"/>
                </a:solidFill>
              </a:rPr>
            </a:br>
            <a:r>
              <a:rPr lang="pt-PT" sz="1200" b="1" dirty="0">
                <a:solidFill>
                  <a:schemeClr val="bg1"/>
                </a:solidFill>
              </a:rPr>
              <a:t>ZOOM</a:t>
            </a:r>
            <a:br>
              <a:rPr lang="pt-PT" sz="1200" b="1" dirty="0">
                <a:solidFill>
                  <a:schemeClr val="bg1"/>
                </a:solidFill>
              </a:rPr>
            </a:br>
            <a:r>
              <a:rPr lang="pt-PT" sz="1200" b="1" dirty="0">
                <a:solidFill>
                  <a:schemeClr val="bg1"/>
                </a:solidFill>
              </a:rPr>
              <a:t>E</a:t>
            </a:r>
            <a:br>
              <a:rPr lang="pt-PT" b="1" dirty="0"/>
            </a:br>
            <a:endParaRPr lang="en-GB" dirty="0"/>
          </a:p>
        </p:txBody>
      </p:sp>
      <p:sp>
        <p:nvSpPr>
          <p:cNvPr id="11" name="Rectangle 10"/>
          <p:cNvSpPr/>
          <p:nvPr/>
        </p:nvSpPr>
        <p:spPr>
          <a:xfrm>
            <a:off x="10893380" y="1243174"/>
            <a:ext cx="124066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1200" b="1" dirty="0">
                <a:solidFill>
                  <a:schemeClr val="bg1"/>
                </a:solidFill>
              </a:rPr>
              <a:t>LAYER</a:t>
            </a:r>
            <a:br>
              <a:rPr lang="pt-PT" sz="1200" b="1" dirty="0">
                <a:solidFill>
                  <a:schemeClr val="bg1"/>
                </a:solidFill>
              </a:rPr>
            </a:br>
            <a:r>
              <a:rPr lang="pt-PT" sz="1200" b="1" dirty="0" err="1">
                <a:solidFill>
                  <a:schemeClr val="bg1"/>
                </a:solidFill>
              </a:rPr>
              <a:t>Name</a:t>
            </a:r>
            <a:br>
              <a:rPr lang="pt-PT" sz="1200" b="1" dirty="0">
                <a:solidFill>
                  <a:schemeClr val="bg1"/>
                </a:solidFill>
              </a:rPr>
            </a:br>
            <a:r>
              <a:rPr lang="pt-PT" sz="1200" b="1" dirty="0">
                <a:solidFill>
                  <a:schemeClr val="bg1"/>
                </a:solidFill>
              </a:rPr>
              <a:t>PAREDES</a:t>
            </a:r>
            <a:br>
              <a:rPr lang="pt-PT" sz="1200" b="1" dirty="0">
                <a:solidFill>
                  <a:schemeClr val="bg1"/>
                </a:solidFill>
              </a:rPr>
            </a:br>
            <a:r>
              <a:rPr lang="pt-PT" sz="1200" b="1" dirty="0">
                <a:solidFill>
                  <a:schemeClr val="bg1"/>
                </a:solidFill>
              </a:rPr>
              <a:t>Color</a:t>
            </a:r>
            <a:br>
              <a:rPr lang="pt-PT" sz="1200" b="1" dirty="0">
                <a:solidFill>
                  <a:schemeClr val="bg1"/>
                </a:solidFill>
              </a:rPr>
            </a:br>
            <a:r>
              <a:rPr lang="pt-PT" sz="1200" b="1" dirty="0">
                <a:solidFill>
                  <a:schemeClr val="bg1"/>
                </a:solidFill>
              </a:rPr>
              <a:t>5</a:t>
            </a:r>
            <a:br>
              <a:rPr lang="pt-PT" sz="1200" b="1" dirty="0">
                <a:solidFill>
                  <a:schemeClr val="bg1"/>
                </a:solidFill>
              </a:rPr>
            </a:br>
            <a:r>
              <a:rPr lang="pt-PT" sz="1200" b="1" dirty="0">
                <a:solidFill>
                  <a:schemeClr val="bg1"/>
                </a:solidFill>
              </a:rPr>
              <a:t>PAREDES</a:t>
            </a:r>
            <a:br>
              <a:rPr lang="pt-PT" sz="1200" b="1" dirty="0">
                <a:solidFill>
                  <a:schemeClr val="bg1"/>
                </a:solidFill>
              </a:rPr>
            </a:br>
            <a:r>
              <a:rPr lang="pt-PT" sz="1200" b="1" dirty="0" err="1">
                <a:solidFill>
                  <a:schemeClr val="bg1"/>
                </a:solidFill>
              </a:rPr>
              <a:t>Name</a:t>
            </a:r>
            <a:br>
              <a:rPr lang="pt-PT" sz="1200" b="1" dirty="0">
                <a:solidFill>
                  <a:schemeClr val="bg1"/>
                </a:solidFill>
              </a:rPr>
            </a:br>
            <a:r>
              <a:rPr lang="pt-PT" sz="1200" b="1" dirty="0">
                <a:solidFill>
                  <a:schemeClr val="bg1"/>
                </a:solidFill>
              </a:rPr>
              <a:t>PORTAS</a:t>
            </a:r>
            <a:br>
              <a:rPr lang="pt-PT" sz="1200" b="1" dirty="0">
                <a:solidFill>
                  <a:schemeClr val="bg1"/>
                </a:solidFill>
              </a:rPr>
            </a:br>
            <a:r>
              <a:rPr lang="pt-PT" sz="1200" b="1" dirty="0">
                <a:solidFill>
                  <a:schemeClr val="bg1"/>
                </a:solidFill>
              </a:rPr>
              <a:t>Color</a:t>
            </a:r>
            <a:br>
              <a:rPr lang="pt-PT" sz="1200" b="1" dirty="0">
                <a:solidFill>
                  <a:schemeClr val="bg1"/>
                </a:solidFill>
              </a:rPr>
            </a:br>
            <a:r>
              <a:rPr lang="pt-PT" sz="1200" b="1" dirty="0">
                <a:solidFill>
                  <a:schemeClr val="bg1"/>
                </a:solidFill>
              </a:rPr>
              <a:t>3</a:t>
            </a:r>
            <a:br>
              <a:rPr lang="pt-PT" sz="1200" b="1" dirty="0">
                <a:solidFill>
                  <a:schemeClr val="bg1"/>
                </a:solidFill>
              </a:rPr>
            </a:br>
            <a:r>
              <a:rPr lang="pt-PT" sz="1200" b="1" dirty="0">
                <a:solidFill>
                  <a:schemeClr val="bg1"/>
                </a:solidFill>
              </a:rPr>
              <a:t>PORTAS</a:t>
            </a:r>
            <a:br>
              <a:rPr lang="pt-PT" sz="1200" b="1" dirty="0">
                <a:solidFill>
                  <a:schemeClr val="bg1"/>
                </a:solidFill>
              </a:rPr>
            </a:br>
            <a:r>
              <a:rPr lang="pt-PT" sz="1200" b="1" dirty="0" err="1">
                <a:solidFill>
                  <a:schemeClr val="bg1"/>
                </a:solidFill>
              </a:rPr>
              <a:t>Name</a:t>
            </a:r>
            <a:br>
              <a:rPr lang="pt-PT" sz="1200" b="1" dirty="0">
                <a:solidFill>
                  <a:schemeClr val="bg1"/>
                </a:solidFill>
              </a:rPr>
            </a:br>
            <a:r>
              <a:rPr lang="pt-PT" sz="1200" b="1" dirty="0">
                <a:solidFill>
                  <a:schemeClr val="bg1"/>
                </a:solidFill>
              </a:rPr>
              <a:t>PISO</a:t>
            </a:r>
            <a:br>
              <a:rPr lang="pt-PT" sz="1200" b="1" dirty="0">
                <a:solidFill>
                  <a:schemeClr val="bg1"/>
                </a:solidFill>
              </a:rPr>
            </a:br>
            <a:r>
              <a:rPr lang="pt-PT" sz="1200" b="1" dirty="0">
                <a:solidFill>
                  <a:schemeClr val="bg1"/>
                </a:solidFill>
              </a:rPr>
              <a:t>Color</a:t>
            </a:r>
          </a:p>
          <a:p>
            <a:r>
              <a:rPr lang="pt-PT" sz="1200" b="1" dirty="0">
                <a:solidFill>
                  <a:schemeClr val="bg1"/>
                </a:solidFill>
              </a:rPr>
              <a:t>2</a:t>
            </a:r>
          </a:p>
          <a:p>
            <a:r>
              <a:rPr lang="pt-PT" sz="1200" b="1" dirty="0">
                <a:solidFill>
                  <a:schemeClr val="bg1"/>
                </a:solidFill>
              </a:rPr>
              <a:t>PISO</a:t>
            </a:r>
          </a:p>
          <a:p>
            <a:br>
              <a:rPr lang="pt-PT" sz="1200" b="1" dirty="0">
                <a:solidFill>
                  <a:schemeClr val="bg1"/>
                </a:solidFill>
              </a:rPr>
            </a:br>
            <a:endParaRPr lang="en-GB" sz="12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117389" y="4518118"/>
            <a:ext cx="19209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400" b="1" dirty="0">
                <a:solidFill>
                  <a:srgbClr val="FF0000"/>
                </a:solidFill>
              </a:rPr>
              <a:t>Criação de </a:t>
            </a:r>
            <a:r>
              <a:rPr lang="pt-PT" sz="1400" b="1" dirty="0" err="1">
                <a:solidFill>
                  <a:srgbClr val="FF0000"/>
                </a:solidFill>
              </a:rPr>
              <a:t>layers</a:t>
            </a:r>
            <a:endParaRPr lang="pt-PT" sz="14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223084" y="2824597"/>
            <a:ext cx="13522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400" b="1" dirty="0">
                <a:solidFill>
                  <a:srgbClr val="FF0000"/>
                </a:solidFill>
              </a:rPr>
              <a:t>Criação de rectângulos</a:t>
            </a:r>
            <a:endParaRPr lang="en-GB" sz="14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860597" y="2501674"/>
            <a:ext cx="13522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400" b="1" dirty="0">
                <a:solidFill>
                  <a:srgbClr val="FF0000"/>
                </a:solidFill>
              </a:rPr>
              <a:t>Criação de linha </a:t>
            </a:r>
          </a:p>
          <a:p>
            <a:pPr algn="ctr"/>
            <a:r>
              <a:rPr lang="pt-PT" sz="1400" b="1" dirty="0">
                <a:solidFill>
                  <a:srgbClr val="FF0000"/>
                </a:solidFill>
              </a:rPr>
              <a:t>(modo relativo)</a:t>
            </a:r>
            <a:endParaRPr lang="en-GB" sz="14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33470" y="5558193"/>
            <a:ext cx="163922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400" b="1" dirty="0">
                <a:solidFill>
                  <a:srgbClr val="FF0000"/>
                </a:solidFill>
              </a:rPr>
              <a:t>Colocação de pontos e criação de uma linha (modo absoluto)</a:t>
            </a:r>
            <a:endParaRPr lang="en-GB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0990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025" y="1183902"/>
            <a:ext cx="3724655" cy="356840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276" y="1183902"/>
            <a:ext cx="3747569" cy="356840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3751" y="4788741"/>
            <a:ext cx="4953143" cy="2126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Base sapata = 5 m: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escalar imagem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digitalizar limites (cor = verde, espessura = 0.3)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padronizar áreas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unidades = metros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93696" y="261003"/>
            <a:ext cx="113923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b="1" dirty="0">
                <a:latin typeface="Calibri" panose="020F0502020204030204" pitchFamily="34" charset="0"/>
              </a:rPr>
              <a:t>AULA 3      Desenho Técnico Assistido por Computador </a:t>
            </a:r>
          </a:p>
          <a:p>
            <a:r>
              <a:rPr lang="pt-PT" sz="2800" b="1" dirty="0">
                <a:latin typeface="Calibri" panose="020F0502020204030204" pitchFamily="34" charset="0"/>
              </a:rPr>
              <a:t>    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50401" y="261003"/>
            <a:ext cx="2835643" cy="536473"/>
          </a:xfrm>
          <a:prstGeom prst="rect">
            <a:avLst/>
          </a:prstGeom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7683770"/>
              </p:ext>
            </p:extLst>
          </p:nvPr>
        </p:nvGraphicFramePr>
        <p:xfrm>
          <a:off x="186394" y="143850"/>
          <a:ext cx="11606951" cy="7664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06951">
                  <a:extLst>
                    <a:ext uri="{9D8B030D-6E8A-4147-A177-3AD203B41FA5}">
                      <a16:colId xmlns:a16="http://schemas.microsoft.com/office/drawing/2014/main" val="1498071326"/>
                    </a:ext>
                  </a:extLst>
                </a:gridCol>
              </a:tblGrid>
              <a:tr h="766482"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1893201"/>
                  </a:ext>
                </a:extLst>
              </a:tr>
            </a:tbl>
          </a:graphicData>
        </a:graphic>
      </p:graphicFrame>
      <p:cxnSp>
        <p:nvCxnSpPr>
          <p:cNvPr id="9" name="Straight Arrow Connector 8"/>
          <p:cNvCxnSpPr/>
          <p:nvPr/>
        </p:nvCxnSpPr>
        <p:spPr>
          <a:xfrm flipH="1" flipV="1">
            <a:off x="7289424" y="3438662"/>
            <a:ext cx="2150790" cy="509596"/>
          </a:xfrm>
          <a:prstGeom prst="straightConnector1">
            <a:avLst/>
          </a:prstGeom>
          <a:ln w="63500">
            <a:solidFill>
              <a:srgbClr val="FF0000">
                <a:alpha val="60000"/>
              </a:srgb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9533871" y="3440427"/>
            <a:ext cx="21521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sz="1200" b="1" dirty="0"/>
              <a:t>Padrão = AR-HBONE</a:t>
            </a:r>
          </a:p>
          <a:p>
            <a:pPr algn="just"/>
            <a:r>
              <a:rPr lang="pt-PT" sz="1200" b="1" dirty="0"/>
              <a:t>Ângulo = 0º</a:t>
            </a:r>
          </a:p>
          <a:p>
            <a:pPr algn="just"/>
            <a:r>
              <a:rPr lang="pt-PT" sz="1200" b="1" dirty="0"/>
              <a:t>Escala = 0.001</a:t>
            </a:r>
          </a:p>
          <a:p>
            <a:pPr algn="just"/>
            <a:r>
              <a:rPr lang="pt-PT" sz="1200" b="1" dirty="0"/>
              <a:t>Cor = red,</a:t>
            </a:r>
          </a:p>
          <a:p>
            <a:pPr algn="just"/>
            <a:r>
              <a:rPr lang="pt-PT" sz="1200" b="1" dirty="0"/>
              <a:t>Espessura = 0</a:t>
            </a:r>
            <a:endParaRPr lang="en-GB" sz="1200" b="1" dirty="0"/>
          </a:p>
        </p:txBody>
      </p:sp>
      <p:cxnSp>
        <p:nvCxnSpPr>
          <p:cNvPr id="14" name="Straight Arrow Connector 13"/>
          <p:cNvCxnSpPr/>
          <p:nvPr/>
        </p:nvCxnSpPr>
        <p:spPr>
          <a:xfrm flipH="1" flipV="1">
            <a:off x="7838656" y="1815921"/>
            <a:ext cx="1253810" cy="576091"/>
          </a:xfrm>
          <a:prstGeom prst="straightConnector1">
            <a:avLst/>
          </a:prstGeom>
          <a:ln w="63500">
            <a:solidFill>
              <a:srgbClr val="00B050">
                <a:alpha val="60000"/>
              </a:srgb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9276319" y="1724607"/>
            <a:ext cx="16678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sz="1200" b="1" dirty="0"/>
              <a:t>Padrão = AR-B88</a:t>
            </a:r>
          </a:p>
          <a:p>
            <a:pPr algn="just"/>
            <a:r>
              <a:rPr lang="pt-PT" sz="1200" b="1" dirty="0"/>
              <a:t>Ângulo = 0º</a:t>
            </a:r>
          </a:p>
          <a:p>
            <a:pPr algn="just"/>
            <a:r>
              <a:rPr lang="pt-PT" sz="1200" b="1" dirty="0"/>
              <a:t>Escala = 0.001</a:t>
            </a:r>
          </a:p>
          <a:p>
            <a:pPr algn="just"/>
            <a:r>
              <a:rPr lang="pt-PT" sz="1200" b="1" dirty="0"/>
              <a:t>Cor = green,</a:t>
            </a:r>
          </a:p>
          <a:p>
            <a:pPr algn="just"/>
            <a:r>
              <a:rPr lang="pt-PT" sz="1200" b="1" dirty="0"/>
              <a:t>Espessura = 0</a:t>
            </a:r>
            <a:endParaRPr lang="en-GB" sz="1200" b="1" dirty="0"/>
          </a:p>
        </p:txBody>
      </p:sp>
      <p:cxnSp>
        <p:nvCxnSpPr>
          <p:cNvPr id="21" name="Straight Arrow Connector 20"/>
          <p:cNvCxnSpPr/>
          <p:nvPr/>
        </p:nvCxnSpPr>
        <p:spPr>
          <a:xfrm flipH="1" flipV="1">
            <a:off x="5743979" y="3825026"/>
            <a:ext cx="3106422" cy="1493949"/>
          </a:xfrm>
          <a:prstGeom prst="straightConnector1">
            <a:avLst/>
          </a:prstGeom>
          <a:ln w="63500">
            <a:solidFill>
              <a:srgbClr val="002060">
                <a:alpha val="60000"/>
              </a:srgb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9034149" y="4928324"/>
            <a:ext cx="21521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sz="1200" b="1" dirty="0"/>
              <a:t>Padrão = ANSI31</a:t>
            </a:r>
          </a:p>
          <a:p>
            <a:pPr algn="just"/>
            <a:r>
              <a:rPr lang="pt-PT" sz="1200" b="1" dirty="0"/>
              <a:t>Ângulo = 0º</a:t>
            </a:r>
          </a:p>
          <a:p>
            <a:pPr algn="just"/>
            <a:r>
              <a:rPr lang="pt-PT" sz="1200" b="1" dirty="0"/>
              <a:t>Escala = 0.05</a:t>
            </a:r>
          </a:p>
          <a:p>
            <a:pPr algn="just"/>
            <a:r>
              <a:rPr lang="pt-PT" sz="1200" b="1" dirty="0"/>
              <a:t>Cor = blue,</a:t>
            </a:r>
          </a:p>
          <a:p>
            <a:pPr algn="just"/>
            <a:r>
              <a:rPr lang="pt-PT" sz="1200" b="1" dirty="0"/>
              <a:t>Espessura = 0</a:t>
            </a:r>
            <a:endParaRPr lang="en-GB" sz="1200" b="1" dirty="0"/>
          </a:p>
        </p:txBody>
      </p:sp>
      <p:cxnSp>
        <p:nvCxnSpPr>
          <p:cNvPr id="33" name="Straight Arrow Connector 32"/>
          <p:cNvCxnSpPr/>
          <p:nvPr/>
        </p:nvCxnSpPr>
        <p:spPr>
          <a:xfrm flipH="1" flipV="1">
            <a:off x="5460642" y="4043966"/>
            <a:ext cx="529228" cy="1596980"/>
          </a:xfrm>
          <a:prstGeom prst="straightConnector1">
            <a:avLst/>
          </a:prstGeom>
          <a:ln w="63500">
            <a:solidFill>
              <a:srgbClr val="FFFF00">
                <a:alpha val="60000"/>
              </a:srgb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6212646" y="5436155"/>
            <a:ext cx="21521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sz="1200" b="1" dirty="0"/>
              <a:t>Padrão = GRAVEL</a:t>
            </a:r>
          </a:p>
          <a:p>
            <a:pPr algn="just"/>
            <a:r>
              <a:rPr lang="pt-PT" sz="1200" b="1" dirty="0"/>
              <a:t>Ângulo = 0º</a:t>
            </a:r>
          </a:p>
          <a:p>
            <a:pPr algn="just"/>
            <a:r>
              <a:rPr lang="pt-PT" sz="1200" b="1" dirty="0"/>
              <a:t>Escala = 0.01</a:t>
            </a:r>
          </a:p>
          <a:p>
            <a:pPr algn="just"/>
            <a:r>
              <a:rPr lang="pt-PT" sz="1200" b="1" dirty="0"/>
              <a:t>Cor = yellow</a:t>
            </a:r>
          </a:p>
          <a:p>
            <a:pPr algn="just"/>
            <a:r>
              <a:rPr lang="pt-PT" sz="1200" b="1" dirty="0"/>
              <a:t>Espessura = 0</a:t>
            </a:r>
            <a:endParaRPr lang="en-GB" sz="1200" b="1" dirty="0"/>
          </a:p>
        </p:txBody>
      </p:sp>
    </p:spTree>
    <p:extLst>
      <p:ext uri="{BB962C8B-B14F-4D97-AF65-F5344CB8AC3E}">
        <p14:creationId xmlns:p14="http://schemas.microsoft.com/office/powerpoint/2010/main" val="182197521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93696" y="261003"/>
            <a:ext cx="113923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b="1" dirty="0">
                <a:latin typeface="Calibri" panose="020F0502020204030204" pitchFamily="34" charset="0"/>
              </a:rPr>
              <a:t>AULA 3      Desenho Técnico Assistido por Computador </a:t>
            </a:r>
          </a:p>
          <a:p>
            <a:r>
              <a:rPr lang="pt-PT" sz="2800" b="1" dirty="0">
                <a:latin typeface="Calibri" panose="020F0502020204030204" pitchFamily="34" charset="0"/>
              </a:rPr>
              <a:t>    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0401" y="261003"/>
            <a:ext cx="2835643" cy="536473"/>
          </a:xfrm>
          <a:prstGeom prst="rect">
            <a:avLst/>
          </a:prstGeom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0226702"/>
              </p:ext>
            </p:extLst>
          </p:nvPr>
        </p:nvGraphicFramePr>
        <p:xfrm>
          <a:off x="186394" y="143850"/>
          <a:ext cx="11606951" cy="7664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06951">
                  <a:extLst>
                    <a:ext uri="{9D8B030D-6E8A-4147-A177-3AD203B41FA5}">
                      <a16:colId xmlns:a16="http://schemas.microsoft.com/office/drawing/2014/main" val="1498071326"/>
                    </a:ext>
                  </a:extLst>
                </a:gridCol>
              </a:tblGrid>
              <a:tr h="766482"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1893201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26784" y="1067800"/>
            <a:ext cx="1139234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b="1" dirty="0">
                <a:solidFill>
                  <a:schemeClr val="bg1"/>
                </a:solidFill>
              </a:rPr>
              <a:t>Scale</a:t>
            </a:r>
          </a:p>
          <a:p>
            <a:r>
              <a:rPr lang="pt-PT" sz="2400" b="1" dirty="0">
                <a:solidFill>
                  <a:schemeClr val="bg1"/>
                </a:solidFill>
              </a:rPr>
              <a:t>	Select object </a:t>
            </a:r>
            <a:r>
              <a:rPr lang="pt-PT" sz="2400" dirty="0">
                <a:solidFill>
                  <a:schemeClr val="bg1"/>
                </a:solidFill>
              </a:rPr>
              <a:t>(seleccionar imagem + Enter)</a:t>
            </a:r>
          </a:p>
          <a:p>
            <a:r>
              <a:rPr lang="pt-PT" sz="2400" b="1" dirty="0">
                <a:solidFill>
                  <a:schemeClr val="bg1"/>
                </a:solidFill>
              </a:rPr>
              <a:t>		Specify base point </a:t>
            </a:r>
            <a:r>
              <a:rPr lang="pt-PT" sz="2400" dirty="0">
                <a:solidFill>
                  <a:schemeClr val="bg1"/>
                </a:solidFill>
              </a:rPr>
              <a:t>(ponto fixo)</a:t>
            </a:r>
          </a:p>
          <a:p>
            <a:r>
              <a:rPr lang="pt-PT" sz="2400" b="1" dirty="0">
                <a:solidFill>
                  <a:schemeClr val="bg1"/>
                </a:solidFill>
              </a:rPr>
              <a:t>			Specify scale factor or [Copy </a:t>
            </a:r>
            <a:r>
              <a:rPr lang="pt-PT" sz="2400" b="1" dirty="0">
                <a:solidFill>
                  <a:srgbClr val="FF0000"/>
                </a:solidFill>
              </a:rPr>
              <a:t>Reference</a:t>
            </a:r>
            <a:r>
              <a:rPr lang="pt-PT" sz="2400" b="1" dirty="0">
                <a:solidFill>
                  <a:schemeClr val="bg1"/>
                </a:solidFill>
              </a:rPr>
              <a:t>]</a:t>
            </a:r>
          </a:p>
          <a:p>
            <a:r>
              <a:rPr lang="pt-PT" sz="2400" b="1" dirty="0">
                <a:solidFill>
                  <a:schemeClr val="bg1"/>
                </a:solidFill>
              </a:rPr>
              <a:t>				Specify reference length </a:t>
            </a:r>
            <a:r>
              <a:rPr lang="pt-PT" sz="2400" dirty="0">
                <a:solidFill>
                  <a:schemeClr val="bg1"/>
                </a:solidFill>
              </a:rPr>
              <a:t>(identificar 1º ponto da base)</a:t>
            </a:r>
          </a:p>
          <a:p>
            <a:r>
              <a:rPr lang="pt-PT" sz="2400" b="1" dirty="0">
                <a:solidFill>
                  <a:schemeClr val="bg1"/>
                </a:solidFill>
              </a:rPr>
              <a:t>					Specify 2º point </a:t>
            </a:r>
            <a:r>
              <a:rPr lang="pt-PT" sz="2400" dirty="0">
                <a:solidFill>
                  <a:schemeClr val="bg1"/>
                </a:solidFill>
              </a:rPr>
              <a:t>(identificar 2º ponto da base)</a:t>
            </a:r>
          </a:p>
          <a:p>
            <a:r>
              <a:rPr lang="pt-PT" sz="2400" b="1" dirty="0">
                <a:solidFill>
                  <a:schemeClr val="bg1"/>
                </a:solidFill>
              </a:rPr>
              <a:t>						Specify length </a:t>
            </a:r>
            <a:r>
              <a:rPr lang="pt-PT" sz="2400" dirty="0">
                <a:solidFill>
                  <a:schemeClr val="bg1"/>
                </a:solidFill>
              </a:rPr>
              <a:t>(indicar valor do comprimento da base)</a:t>
            </a:r>
            <a:endParaRPr lang="en-GB" sz="2400" dirty="0">
              <a:solidFill>
                <a:schemeClr val="bg1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95" y="4157429"/>
            <a:ext cx="11418443" cy="2063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val 8"/>
          <p:cNvSpPr/>
          <p:nvPr/>
        </p:nvSpPr>
        <p:spPr>
          <a:xfrm>
            <a:off x="2561572" y="4712443"/>
            <a:ext cx="785611" cy="746975"/>
          </a:xfrm>
          <a:prstGeom prst="ellipse">
            <a:avLst/>
          </a:prstGeom>
          <a:solidFill>
            <a:srgbClr val="FF00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1468192" y="5188962"/>
            <a:ext cx="1313645" cy="1392142"/>
          </a:xfrm>
          <a:prstGeom prst="straightConnector1">
            <a:avLst/>
          </a:prstGeom>
          <a:ln w="98425">
            <a:solidFill>
              <a:srgbClr val="FF0000">
                <a:alpha val="60000"/>
              </a:srgb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647801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3405" y="1416676"/>
            <a:ext cx="9797126" cy="5221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93696" y="261003"/>
            <a:ext cx="113923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b="1" dirty="0">
                <a:latin typeface="Calibri" panose="020F0502020204030204" pitchFamily="34" charset="0"/>
              </a:rPr>
              <a:t>AULA 3      Desenho Técnico Assistido por Computador </a:t>
            </a:r>
          </a:p>
          <a:p>
            <a:r>
              <a:rPr lang="pt-PT" sz="2800" b="1" dirty="0">
                <a:latin typeface="Calibri" panose="020F0502020204030204" pitchFamily="34" charset="0"/>
              </a:rPr>
              <a:t>   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0401" y="261003"/>
            <a:ext cx="2835643" cy="536473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1459186"/>
              </p:ext>
            </p:extLst>
          </p:nvPr>
        </p:nvGraphicFramePr>
        <p:xfrm>
          <a:off x="186394" y="143850"/>
          <a:ext cx="11606951" cy="7664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06951">
                  <a:extLst>
                    <a:ext uri="{9D8B030D-6E8A-4147-A177-3AD203B41FA5}">
                      <a16:colId xmlns:a16="http://schemas.microsoft.com/office/drawing/2014/main" val="1498071326"/>
                    </a:ext>
                  </a:extLst>
                </a:gridCol>
              </a:tblGrid>
              <a:tr h="766482"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18932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237637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96" y="1532173"/>
            <a:ext cx="11037194" cy="1133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93696" y="261003"/>
            <a:ext cx="113923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b="1" dirty="0">
                <a:latin typeface="Calibri" panose="020F0502020204030204" pitchFamily="34" charset="0"/>
              </a:rPr>
              <a:t>AULA 3      Desenho Técnico Assistido por Computador </a:t>
            </a:r>
          </a:p>
          <a:p>
            <a:r>
              <a:rPr lang="pt-PT" sz="2800" b="1" dirty="0">
                <a:latin typeface="Calibri" panose="020F0502020204030204" pitchFamily="34" charset="0"/>
              </a:rPr>
              <a:t>   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0401" y="261003"/>
            <a:ext cx="2835643" cy="536473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4676477"/>
              </p:ext>
            </p:extLst>
          </p:nvPr>
        </p:nvGraphicFramePr>
        <p:xfrm>
          <a:off x="186394" y="143850"/>
          <a:ext cx="11606951" cy="7664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06951">
                  <a:extLst>
                    <a:ext uri="{9D8B030D-6E8A-4147-A177-3AD203B41FA5}">
                      <a16:colId xmlns:a16="http://schemas.microsoft.com/office/drawing/2014/main" val="1498071326"/>
                    </a:ext>
                  </a:extLst>
                </a:gridCol>
              </a:tblGrid>
              <a:tr h="766482"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1893201"/>
                  </a:ext>
                </a:extLst>
              </a:tr>
            </a:tbl>
          </a:graphicData>
        </a:graphic>
      </p:graphicFrame>
      <p:sp>
        <p:nvSpPr>
          <p:cNvPr id="2" name="Right Brace 1"/>
          <p:cNvSpPr/>
          <p:nvPr/>
        </p:nvSpPr>
        <p:spPr>
          <a:xfrm rot="5400000">
            <a:off x="2519428" y="1740257"/>
            <a:ext cx="405685" cy="2508160"/>
          </a:xfrm>
          <a:prstGeom prst="rightBrace">
            <a:avLst/>
          </a:prstGeom>
          <a:ln w="28575">
            <a:solidFill>
              <a:schemeClr val="bg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2095231" y="3228235"/>
            <a:ext cx="1254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/>
              <a:t>padrão</a:t>
            </a:r>
            <a:endParaRPr lang="en-GB" dirty="0"/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7186411" y="2285999"/>
            <a:ext cx="1339403" cy="2936383"/>
          </a:xfrm>
          <a:prstGeom prst="straightConnector1">
            <a:avLst/>
          </a:prstGeom>
          <a:ln w="63500">
            <a:solidFill>
              <a:schemeClr val="bg1">
                <a:alpha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8149108" y="5409127"/>
            <a:ext cx="1178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/>
              <a:t>ângulo</a:t>
            </a:r>
            <a:endParaRPr lang="en-GB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6179714" y="2404125"/>
            <a:ext cx="1096849" cy="2309543"/>
          </a:xfrm>
          <a:prstGeom prst="straightConnector1">
            <a:avLst/>
          </a:prstGeom>
          <a:ln w="63500">
            <a:solidFill>
              <a:schemeClr val="bg1">
                <a:alpha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844048" y="4853050"/>
            <a:ext cx="1178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/>
              <a:t>escala</a:t>
            </a:r>
            <a:endParaRPr lang="en-GB" dirty="0"/>
          </a:p>
        </p:txBody>
      </p:sp>
      <p:cxnSp>
        <p:nvCxnSpPr>
          <p:cNvPr id="14" name="Straight Arrow Connector 13"/>
          <p:cNvCxnSpPr/>
          <p:nvPr/>
        </p:nvCxnSpPr>
        <p:spPr>
          <a:xfrm flipH="1" flipV="1">
            <a:off x="4941197" y="2206614"/>
            <a:ext cx="871096" cy="1914625"/>
          </a:xfrm>
          <a:prstGeom prst="straightConnector1">
            <a:avLst/>
          </a:prstGeom>
          <a:ln w="63500">
            <a:solidFill>
              <a:schemeClr val="bg1">
                <a:alpha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621749" y="4357214"/>
            <a:ext cx="7362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/>
              <a:t>cor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464626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7962" y="1215110"/>
            <a:ext cx="116926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sz="2800" dirty="0">
                <a:latin typeface="Calibri" panose="020F0502020204030204" pitchFamily="34" charset="0"/>
                <a:cs typeface="Calibri" panose="020F0502020204030204" pitchFamily="34" charset="0"/>
              </a:rPr>
              <a:t>Procurar e substituir texto:</a:t>
            </a:r>
            <a:endParaRPr lang="pt-PT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5430" y="1788311"/>
            <a:ext cx="3215737" cy="48338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7731" y="2334059"/>
            <a:ext cx="4972916" cy="3262578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V="1">
            <a:off x="1329478" y="3601583"/>
            <a:ext cx="2646218" cy="1995054"/>
          </a:xfrm>
          <a:prstGeom prst="straightConnector1">
            <a:avLst/>
          </a:prstGeom>
          <a:ln w="1365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04242" y="5887583"/>
            <a:ext cx="2050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dirty="0"/>
              <a:t>Botão do lado direito do rato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93696" y="261003"/>
            <a:ext cx="113923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b="1" dirty="0">
                <a:latin typeface="Calibri" panose="020F0502020204030204" pitchFamily="34" charset="0"/>
              </a:rPr>
              <a:t>AULA 3      Desenho Técnico Assistido por Computador </a:t>
            </a:r>
          </a:p>
          <a:p>
            <a:r>
              <a:rPr lang="pt-PT" sz="2800" b="1" dirty="0">
                <a:latin typeface="Calibri" panose="020F0502020204030204" pitchFamily="34" charset="0"/>
              </a:rPr>
              <a:t>     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50401" y="261003"/>
            <a:ext cx="2835643" cy="536473"/>
          </a:xfrm>
          <a:prstGeom prst="rect">
            <a:avLst/>
          </a:prstGeom>
        </p:spPr>
      </p:pic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186394" y="143850"/>
          <a:ext cx="11606951" cy="7664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06951">
                  <a:extLst>
                    <a:ext uri="{9D8B030D-6E8A-4147-A177-3AD203B41FA5}">
                      <a16:colId xmlns:a16="http://schemas.microsoft.com/office/drawing/2014/main" val="1498071326"/>
                    </a:ext>
                  </a:extLst>
                </a:gridCol>
              </a:tblGrid>
              <a:tr h="766482"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18932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85695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3696" y="261003"/>
            <a:ext cx="113923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b="1" dirty="0">
                <a:latin typeface="Calibri" panose="020F0502020204030204" pitchFamily="34" charset="0"/>
              </a:rPr>
              <a:t>AULA 3      Desenho Técnico Assistido por Computador </a:t>
            </a:r>
          </a:p>
          <a:p>
            <a:r>
              <a:rPr lang="pt-PT" sz="2800" b="1" dirty="0">
                <a:latin typeface="Calibri" panose="020F0502020204030204" pitchFamily="34" charset="0"/>
              </a:rPr>
              <a:t>    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0401" y="261003"/>
            <a:ext cx="2835643" cy="536473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86394" y="143850"/>
          <a:ext cx="11606951" cy="7664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06951">
                  <a:extLst>
                    <a:ext uri="{9D8B030D-6E8A-4147-A177-3AD203B41FA5}">
                      <a16:colId xmlns:a16="http://schemas.microsoft.com/office/drawing/2014/main" val="1498071326"/>
                    </a:ext>
                  </a:extLst>
                </a:gridCol>
              </a:tblGrid>
              <a:tr h="766482"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1893201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64906" y="1215110"/>
            <a:ext cx="11521137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PT" sz="2400" dirty="0"/>
              <a:t>Uma </a:t>
            </a:r>
            <a:r>
              <a:rPr lang="pt-PT" sz="2400" b="1" u="sng" dirty="0"/>
              <a:t>entidade gráfica</a:t>
            </a:r>
            <a:r>
              <a:rPr lang="pt-PT" sz="2400" dirty="0"/>
              <a:t> pode ser caracterizada com as seguintes propriedades genéricas:</a:t>
            </a:r>
          </a:p>
          <a:p>
            <a:pPr marL="800100" lvl="1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sz="2400" dirty="0"/>
              <a:t>Layer</a:t>
            </a:r>
          </a:p>
          <a:p>
            <a:pPr marL="800100" lvl="1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sz="2400" dirty="0"/>
              <a:t>Cor (color)</a:t>
            </a:r>
          </a:p>
          <a:p>
            <a:pPr marL="800100" lvl="1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sz="2400" dirty="0"/>
              <a:t>Tipo de linha (linetype)</a:t>
            </a:r>
          </a:p>
          <a:p>
            <a:pPr marL="800100" lvl="1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sz="2400" dirty="0"/>
              <a:t>Escala do tipo de linha (linetype scale)</a:t>
            </a:r>
          </a:p>
          <a:p>
            <a:pPr marL="800100" lvl="1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sz="2400" dirty="0"/>
              <a:t>Espessura do traço (lineweight)</a:t>
            </a:r>
          </a:p>
          <a:p>
            <a:pPr marL="800100" lvl="1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sz="2400" dirty="0"/>
              <a:t>Transparência (transparency)</a:t>
            </a:r>
          </a:p>
          <a:p>
            <a:pPr marL="800100" lvl="1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sz="2400" dirty="0"/>
              <a:t>Estilo de impressão (plot style)</a:t>
            </a:r>
            <a:endParaRPr lang="en-GB" sz="2400" dirty="0"/>
          </a:p>
        </p:txBody>
      </p:sp>
      <p:pic>
        <p:nvPicPr>
          <p:cNvPr id="6" name="Picture 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7057" y="2135239"/>
            <a:ext cx="4258986" cy="4126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25428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3696" y="261003"/>
            <a:ext cx="113923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b="1" dirty="0">
                <a:latin typeface="Calibri" panose="020F0502020204030204" pitchFamily="34" charset="0"/>
              </a:rPr>
              <a:t>AULA 3      Desenho Técnico Assistido por Computador </a:t>
            </a:r>
          </a:p>
          <a:p>
            <a:r>
              <a:rPr lang="pt-PT" sz="2800" b="1" dirty="0">
                <a:latin typeface="Calibri" panose="020F0502020204030204" pitchFamily="34" charset="0"/>
              </a:rPr>
              <a:t>    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0401" y="261003"/>
            <a:ext cx="2835643" cy="536473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86394" y="143850"/>
          <a:ext cx="11606951" cy="7664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06951">
                  <a:extLst>
                    <a:ext uri="{9D8B030D-6E8A-4147-A177-3AD203B41FA5}">
                      <a16:colId xmlns:a16="http://schemas.microsoft.com/office/drawing/2014/main" val="1498071326"/>
                    </a:ext>
                  </a:extLst>
                </a:gridCol>
              </a:tblGrid>
              <a:tr h="766482"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1893201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93696" y="1215110"/>
            <a:ext cx="1123780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PT" sz="2400" dirty="0"/>
              <a:t>Os </a:t>
            </a:r>
            <a:r>
              <a:rPr lang="pt-PT" sz="2400" b="1" u="sng" dirty="0">
                <a:solidFill>
                  <a:srgbClr val="FF0000"/>
                </a:solidFill>
              </a:rPr>
              <a:t>layers</a:t>
            </a:r>
            <a:r>
              <a:rPr lang="pt-PT" sz="2400" dirty="0"/>
              <a:t> (camadas ou níveis de informação) permitem que o desenho seja como que separado em folhas transparentes sobrepostas. Desta forma,  é possível controlar a </a:t>
            </a:r>
            <a:r>
              <a:rPr lang="pt-PT" sz="2400" dirty="0">
                <a:solidFill>
                  <a:srgbClr val="FF0000"/>
                </a:solidFill>
              </a:rPr>
              <a:t>visibilidade</a:t>
            </a:r>
            <a:r>
              <a:rPr lang="pt-PT" sz="2400" dirty="0"/>
              <a:t> das entidades gráficas no ecrã; para que isto aconteça, é necessário definir e atribuir às diversas entidades gráficas </a:t>
            </a:r>
            <a:r>
              <a:rPr lang="pt-PT" sz="2400" dirty="0">
                <a:solidFill>
                  <a:srgbClr val="FF0000"/>
                </a:solidFill>
              </a:rPr>
              <a:t>layers distintos</a:t>
            </a:r>
            <a:r>
              <a:rPr lang="pt-PT" sz="2400" dirty="0"/>
              <a:t> (por definição, num desenho novo apenas está definida o </a:t>
            </a:r>
            <a:r>
              <a:rPr lang="pt-PT" sz="2400" b="1" dirty="0">
                <a:solidFill>
                  <a:srgbClr val="002060"/>
                </a:solidFill>
              </a:rPr>
              <a:t>layer 0</a:t>
            </a:r>
            <a:r>
              <a:rPr lang="pt-PT" sz="2400" dirty="0"/>
              <a:t>; no entanto, para não estar a repetir a criação dos mesmos layers em cada desenho novo, é possível utilizar um </a:t>
            </a:r>
            <a:r>
              <a:rPr lang="pt-PT" sz="2400" b="1" dirty="0">
                <a:solidFill>
                  <a:srgbClr val="00B050"/>
                </a:solidFill>
              </a:rPr>
              <a:t>template</a:t>
            </a:r>
            <a:r>
              <a:rPr lang="pt-PT" sz="2400" dirty="0"/>
              <a:t>, apropriado às necessidades de cada trabalho, no qual se definiram os </a:t>
            </a:r>
            <a:r>
              <a:rPr lang="pt-PT" sz="2400" dirty="0" err="1"/>
              <a:t>layers</a:t>
            </a:r>
            <a:r>
              <a:rPr lang="pt-PT" sz="2400" dirty="0"/>
              <a:t> adequados).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4507516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0BE0B32-FC23-4D26-BA70-69079FD118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7880" y="1204224"/>
            <a:ext cx="3642406" cy="539586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65E996E-7CCA-47A2-B865-5F442B29947B}"/>
              </a:ext>
            </a:extLst>
          </p:cNvPr>
          <p:cNvSpPr txBox="1"/>
          <p:nvPr/>
        </p:nvSpPr>
        <p:spPr>
          <a:xfrm>
            <a:off x="293696" y="261003"/>
            <a:ext cx="113923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b="1" dirty="0">
                <a:latin typeface="Calibri" panose="020F0502020204030204" pitchFamily="34" charset="0"/>
              </a:rPr>
              <a:t>AULA 3      Desenho Técnico Assistido por Computador </a:t>
            </a:r>
          </a:p>
          <a:p>
            <a:r>
              <a:rPr lang="pt-PT" sz="2800" b="1" dirty="0">
                <a:latin typeface="Calibri" panose="020F0502020204030204" pitchFamily="34" charset="0"/>
              </a:rPr>
              <a:t>   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6093E3E-D3F2-47CC-BC57-D4B5452270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0401" y="261003"/>
            <a:ext cx="2835643" cy="536473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4157F9AB-1D07-4F46-97BA-1A14A82C3004}"/>
              </a:ext>
            </a:extLst>
          </p:cNvPr>
          <p:cNvGraphicFramePr>
            <a:graphicFrameLocks noGrp="1"/>
          </p:cNvGraphicFramePr>
          <p:nvPr/>
        </p:nvGraphicFramePr>
        <p:xfrm>
          <a:off x="186394" y="143850"/>
          <a:ext cx="11606951" cy="7664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06951">
                  <a:extLst>
                    <a:ext uri="{9D8B030D-6E8A-4147-A177-3AD203B41FA5}">
                      <a16:colId xmlns:a16="http://schemas.microsoft.com/office/drawing/2014/main" val="1498071326"/>
                    </a:ext>
                  </a:extLst>
                </a:gridCol>
              </a:tblGrid>
              <a:tr h="766482"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1893201"/>
                  </a:ext>
                </a:extLst>
              </a:tr>
            </a:tbl>
          </a:graphicData>
        </a:graphic>
      </p:graphicFrame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B0BE2C4-AAE0-4268-A5FD-9222C49FBAD9}"/>
              </a:ext>
            </a:extLst>
          </p:cNvPr>
          <p:cNvCxnSpPr>
            <a:cxnSpLocks/>
          </p:cNvCxnSpPr>
          <p:nvPr/>
        </p:nvCxnSpPr>
        <p:spPr>
          <a:xfrm flipH="1">
            <a:off x="3251200" y="2220686"/>
            <a:ext cx="5138057" cy="2656114"/>
          </a:xfrm>
          <a:prstGeom prst="straightConnector1">
            <a:avLst/>
          </a:prstGeom>
          <a:ln w="279400">
            <a:solidFill>
              <a:srgbClr val="FF0000">
                <a:alpha val="6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0CACA5FD-EBB4-4B20-9AB3-6FDFB7BAFA8C}"/>
              </a:ext>
            </a:extLst>
          </p:cNvPr>
          <p:cNvSpPr/>
          <p:nvPr/>
        </p:nvSpPr>
        <p:spPr>
          <a:xfrm>
            <a:off x="2249714" y="5040295"/>
            <a:ext cx="2162630" cy="842082"/>
          </a:xfrm>
          <a:prstGeom prst="ellipse">
            <a:avLst/>
          </a:prstGeom>
          <a:solidFill>
            <a:srgbClr val="00B050">
              <a:alpha val="50000"/>
            </a:srgbClr>
          </a:solidFill>
          <a:ln>
            <a:solidFill>
              <a:schemeClr val="accent1">
                <a:shade val="50000"/>
                <a:hueMod val="94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6572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8EF6A00-B994-4E65-A9C6-9800644D8D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696" y="1332263"/>
            <a:ext cx="4733091" cy="472195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6770772-62EF-4927-BA0E-6E76056401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0670" y="2644268"/>
            <a:ext cx="6162675" cy="34099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4276AD6-6E63-480D-BD29-F8735FBEF200}"/>
              </a:ext>
            </a:extLst>
          </p:cNvPr>
          <p:cNvSpPr txBox="1"/>
          <p:nvPr/>
        </p:nvSpPr>
        <p:spPr>
          <a:xfrm>
            <a:off x="293696" y="261003"/>
            <a:ext cx="113923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b="1" dirty="0">
                <a:latin typeface="Calibri" panose="020F0502020204030204" pitchFamily="34" charset="0"/>
              </a:rPr>
              <a:t>AULA 3      Desenho Técnico Assistido por Computador </a:t>
            </a:r>
          </a:p>
          <a:p>
            <a:r>
              <a:rPr lang="pt-PT" sz="2800" b="1" dirty="0">
                <a:latin typeface="Calibri" panose="020F0502020204030204" pitchFamily="34" charset="0"/>
              </a:rPr>
              <a:t>   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4C79B92-C344-4DBC-89B5-9CC3EB7B48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50401" y="261003"/>
            <a:ext cx="2835643" cy="536473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CE3BDDCF-9C3D-489E-AACC-05F56E5FB262}"/>
              </a:ext>
            </a:extLst>
          </p:cNvPr>
          <p:cNvGraphicFramePr>
            <a:graphicFrameLocks noGrp="1"/>
          </p:cNvGraphicFramePr>
          <p:nvPr/>
        </p:nvGraphicFramePr>
        <p:xfrm>
          <a:off x="186394" y="143850"/>
          <a:ext cx="11606951" cy="7664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06951">
                  <a:extLst>
                    <a:ext uri="{9D8B030D-6E8A-4147-A177-3AD203B41FA5}">
                      <a16:colId xmlns:a16="http://schemas.microsoft.com/office/drawing/2014/main" val="1498071326"/>
                    </a:ext>
                  </a:extLst>
                </a:gridCol>
              </a:tblGrid>
              <a:tr h="766482"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1893201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AA893092-AB36-4131-A39E-B9607225607C}"/>
              </a:ext>
            </a:extLst>
          </p:cNvPr>
          <p:cNvSpPr txBox="1"/>
          <p:nvPr/>
        </p:nvSpPr>
        <p:spPr>
          <a:xfrm>
            <a:off x="5989869" y="1440245"/>
            <a:ext cx="60553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O </a:t>
            </a:r>
            <a:r>
              <a:rPr lang="en-GB" dirty="0" err="1"/>
              <a:t>comando</a:t>
            </a:r>
            <a:r>
              <a:rPr lang="en-GB" dirty="0"/>
              <a:t> LAYDEL </a:t>
            </a:r>
            <a:r>
              <a:rPr lang="en-GB" dirty="0" err="1"/>
              <a:t>apaga</a:t>
            </a:r>
            <a:r>
              <a:rPr lang="en-GB" dirty="0"/>
              <a:t> </a:t>
            </a:r>
            <a:r>
              <a:rPr lang="en-GB" dirty="0" err="1"/>
              <a:t>todos</a:t>
            </a:r>
            <a:r>
              <a:rPr lang="en-GB" dirty="0"/>
              <a:t> </a:t>
            </a:r>
            <a:r>
              <a:rPr lang="en-GB" dirty="0" err="1"/>
              <a:t>os</a:t>
            </a:r>
            <a:r>
              <a:rPr lang="en-GB" dirty="0"/>
              <a:t> layers.</a:t>
            </a:r>
          </a:p>
        </p:txBody>
      </p:sp>
    </p:spTree>
    <p:extLst>
      <p:ext uri="{BB962C8B-B14F-4D97-AF65-F5344CB8AC3E}">
        <p14:creationId xmlns:p14="http://schemas.microsoft.com/office/powerpoint/2010/main" val="11351103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3696" y="261003"/>
            <a:ext cx="113923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b="1" dirty="0">
                <a:latin typeface="Calibri" panose="020F0502020204030204" pitchFamily="34" charset="0"/>
              </a:rPr>
              <a:t>AULA 3      Desenho Técnico Assistido por Computador </a:t>
            </a:r>
          </a:p>
          <a:p>
            <a:r>
              <a:rPr lang="pt-PT" sz="2800" b="1" dirty="0">
                <a:latin typeface="Calibri" panose="020F0502020204030204" pitchFamily="34" charset="0"/>
              </a:rPr>
              <a:t>    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0401" y="261003"/>
            <a:ext cx="2835643" cy="536473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86394" y="143850"/>
          <a:ext cx="11606951" cy="7664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06951">
                  <a:extLst>
                    <a:ext uri="{9D8B030D-6E8A-4147-A177-3AD203B41FA5}">
                      <a16:colId xmlns:a16="http://schemas.microsoft.com/office/drawing/2014/main" val="1498071326"/>
                    </a:ext>
                  </a:extLst>
                </a:gridCol>
              </a:tblGrid>
              <a:tr h="766482"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1893201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28790" y="983291"/>
            <a:ext cx="1182280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PT" sz="2400" dirty="0"/>
              <a:t>O AutoCAD disponibiliza 3 paletes de </a:t>
            </a:r>
            <a:r>
              <a:rPr lang="pt-PT" sz="2400" b="1" u="sng" dirty="0">
                <a:solidFill>
                  <a:srgbClr val="FF0000"/>
                </a:solidFill>
              </a:rPr>
              <a:t>cores</a:t>
            </a:r>
            <a:r>
              <a:rPr lang="pt-PT" sz="2400" dirty="0"/>
              <a:t>: </a:t>
            </a:r>
            <a:r>
              <a:rPr lang="pt-PT" sz="2400" b="1" dirty="0">
                <a:solidFill>
                  <a:srgbClr val="002060"/>
                </a:solidFill>
              </a:rPr>
              <a:t>AutoCAD Color Index (ACI</a:t>
            </a:r>
            <a:r>
              <a:rPr lang="pt-PT" sz="2400" dirty="0"/>
              <a:t>, palete tradicional de 255 cores, identificadas por números de 1 a 255), </a:t>
            </a:r>
            <a:r>
              <a:rPr lang="pt-PT" sz="2400" b="1" dirty="0">
                <a:solidFill>
                  <a:srgbClr val="002060"/>
                </a:solidFill>
              </a:rPr>
              <a:t>True Color</a:t>
            </a:r>
            <a:r>
              <a:rPr lang="pt-PT" sz="2400" dirty="0"/>
              <a:t>, com 2</a:t>
            </a:r>
            <a:r>
              <a:rPr lang="pt-PT" sz="2400" baseline="30000" dirty="0"/>
              <a:t>24</a:t>
            </a:r>
            <a:r>
              <a:rPr lang="pt-PT" sz="2400" dirty="0"/>
              <a:t> cores e </a:t>
            </a:r>
            <a:r>
              <a:rPr lang="pt-PT" sz="2400" b="1" dirty="0">
                <a:solidFill>
                  <a:srgbClr val="002060"/>
                </a:solidFill>
              </a:rPr>
              <a:t>Color Books</a:t>
            </a:r>
            <a:r>
              <a:rPr lang="pt-PT" sz="2400" dirty="0"/>
              <a:t>.</a:t>
            </a:r>
          </a:p>
          <a:p>
            <a:pPr algn="just">
              <a:lnSpc>
                <a:spcPct val="150000"/>
              </a:lnSpc>
            </a:pPr>
            <a:r>
              <a:rPr lang="pt-PT" sz="2400" dirty="0"/>
              <a:t>Por definição, as entidades são criadas na cor </a:t>
            </a:r>
            <a:r>
              <a:rPr lang="pt-PT" sz="2400" b="1" dirty="0">
                <a:solidFill>
                  <a:srgbClr val="FF0000"/>
                </a:solidFill>
              </a:rPr>
              <a:t>ByLayer</a:t>
            </a:r>
            <a:r>
              <a:rPr lang="pt-PT" sz="2400" dirty="0"/>
              <a:t>, que corresponde à cor do </a:t>
            </a:r>
            <a:r>
              <a:rPr lang="pt-PT" sz="2400" b="1" u="sng" dirty="0" err="1"/>
              <a:t>layer</a:t>
            </a:r>
            <a:r>
              <a:rPr lang="pt-PT" sz="2400" b="1" u="sng" dirty="0"/>
              <a:t> </a:t>
            </a:r>
            <a:r>
              <a:rPr lang="pt-PT" sz="2400" b="1" u="sng" dirty="0" err="1"/>
              <a:t>activo</a:t>
            </a:r>
            <a:r>
              <a:rPr lang="pt-PT" sz="2400" dirty="0"/>
              <a:t>; desta forma, a cor apresentada pelas entidades pertencentes a um dado layer pode ser alterado modificando a cor dessa layer.</a:t>
            </a:r>
          </a:p>
          <a:p>
            <a:pPr algn="just">
              <a:lnSpc>
                <a:spcPct val="150000"/>
              </a:lnSpc>
            </a:pPr>
            <a:r>
              <a:rPr lang="pt-PT" sz="2400" dirty="0"/>
              <a:t>A cor </a:t>
            </a:r>
            <a:r>
              <a:rPr lang="pt-PT" sz="2400" b="1" dirty="0">
                <a:solidFill>
                  <a:srgbClr val="FF0000"/>
                </a:solidFill>
              </a:rPr>
              <a:t>ByBlock</a:t>
            </a:r>
            <a:r>
              <a:rPr lang="pt-PT" sz="2400" dirty="0"/>
              <a:t> pode ser aplicada às entidades agrupadas num bloco, de forma a que todos os componentes, que podem estar em layers diversos e ter cores diferentes, apresentem a cor do bloco a que pertencem.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9129907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3696" y="261003"/>
            <a:ext cx="113923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b="1" dirty="0">
                <a:latin typeface="Calibri" panose="020F0502020204030204" pitchFamily="34" charset="0"/>
              </a:rPr>
              <a:t>AULA 3      Desenho Técnico Assistido por Computador </a:t>
            </a:r>
          </a:p>
          <a:p>
            <a:r>
              <a:rPr lang="pt-PT" sz="2800" b="1" dirty="0">
                <a:latin typeface="Calibri" panose="020F0502020204030204" pitchFamily="34" charset="0"/>
              </a:rPr>
              <a:t>    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0401" y="261003"/>
            <a:ext cx="2835643" cy="536473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86394" y="143850"/>
          <a:ext cx="11606951" cy="7664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06951">
                  <a:extLst>
                    <a:ext uri="{9D8B030D-6E8A-4147-A177-3AD203B41FA5}">
                      <a16:colId xmlns:a16="http://schemas.microsoft.com/office/drawing/2014/main" val="1498071326"/>
                    </a:ext>
                  </a:extLst>
                </a:gridCol>
              </a:tblGrid>
              <a:tr h="766482"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1893201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93696" y="1717386"/>
            <a:ext cx="862884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PT" sz="2400" dirty="0"/>
              <a:t>Por definição, as entidades gráficas são criadas no </a:t>
            </a:r>
            <a:r>
              <a:rPr lang="pt-PT" sz="2400" b="1" u="sng" dirty="0">
                <a:solidFill>
                  <a:srgbClr val="FF0000"/>
                </a:solidFill>
              </a:rPr>
              <a:t>tipo de linha</a:t>
            </a:r>
            <a:r>
              <a:rPr lang="pt-PT" sz="2400" dirty="0"/>
              <a:t> </a:t>
            </a:r>
            <a:r>
              <a:rPr lang="pt-PT" sz="2400" b="1" dirty="0">
                <a:solidFill>
                  <a:srgbClr val="FF0000"/>
                </a:solidFill>
              </a:rPr>
              <a:t>ByLayer</a:t>
            </a:r>
            <a:r>
              <a:rPr lang="pt-PT" sz="2400" dirty="0"/>
              <a:t>, que corresponde ao tipo de linha do </a:t>
            </a:r>
            <a:r>
              <a:rPr lang="pt-PT" sz="2400" dirty="0" err="1"/>
              <a:t>layer</a:t>
            </a:r>
            <a:r>
              <a:rPr lang="pt-PT" sz="2400" dirty="0"/>
              <a:t> </a:t>
            </a:r>
            <a:r>
              <a:rPr lang="pt-PT" sz="2400" dirty="0" err="1"/>
              <a:t>activo</a:t>
            </a:r>
            <a:r>
              <a:rPr lang="pt-PT" sz="2400" dirty="0"/>
              <a:t>.</a:t>
            </a:r>
          </a:p>
          <a:p>
            <a:pPr algn="just">
              <a:lnSpc>
                <a:spcPct val="150000"/>
              </a:lnSpc>
            </a:pPr>
            <a:r>
              <a:rPr lang="pt-PT" sz="2400" dirty="0"/>
              <a:t>A </a:t>
            </a:r>
            <a:r>
              <a:rPr lang="pt-PT" sz="2400" b="1" u="sng" dirty="0">
                <a:solidFill>
                  <a:srgbClr val="FF0000"/>
                </a:solidFill>
              </a:rPr>
              <a:t>escala do tipo de linha</a:t>
            </a:r>
            <a:r>
              <a:rPr lang="pt-PT" sz="2400" dirty="0"/>
              <a:t> é definida por um factor que controla proporcionalmente a dimensão dos elementos  dos tipos de linhas não contínuos, através do camando </a:t>
            </a:r>
            <a:r>
              <a:rPr lang="pt-PT" sz="2400" b="1" dirty="0">
                <a:solidFill>
                  <a:srgbClr val="FFC000"/>
                </a:solidFill>
              </a:rPr>
              <a:t>LTSCALE</a:t>
            </a:r>
            <a:r>
              <a:rPr lang="pt-PT" sz="2400" dirty="0"/>
              <a:t>.</a:t>
            </a:r>
            <a:endParaRPr lang="en-GB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3072" y="1434049"/>
            <a:ext cx="2528485" cy="3765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9490642"/>
      </p:ext>
    </p:extLst>
  </p:cSld>
  <p:clrMapOvr>
    <a:masterClrMapping/>
  </p:clrMapOvr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21255</TotalTime>
  <Words>1686</Words>
  <Application>Microsoft Office PowerPoint</Application>
  <PresentationFormat>Ecrã Panorâmico</PresentationFormat>
  <Paragraphs>261</Paragraphs>
  <Slides>34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34</vt:i4>
      </vt:variant>
    </vt:vector>
  </HeadingPairs>
  <TitlesOfParts>
    <vt:vector size="40" baseType="lpstr">
      <vt:lpstr>Arial</vt:lpstr>
      <vt:lpstr>Artifakt Legend</vt:lpstr>
      <vt:lpstr>Calibri</vt:lpstr>
      <vt:lpstr>Century Gothic</vt:lpstr>
      <vt:lpstr>Wingdings 3</vt:lpstr>
      <vt:lpstr>Slice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Aula 1  AUTOCAD  É um CAD (Computer Aided Design), ou seja, desenho auxiliado por computador, cujo objetivo é auxiliar o projectista ou desenhador na elaboração de plantas ou esquemas técnicos, fornecendo ferramentas de construção de elementos gráficos vectoriais (pontos, linhas, arcos, polígonos, etc) num ambiente  digital.</dc:title>
  <dc:creator>João Manuel Calvão Rodrigues</dc:creator>
  <cp:lastModifiedBy>João Manuel Calvão Rodrigues</cp:lastModifiedBy>
  <cp:revision>246</cp:revision>
  <cp:lastPrinted>2018-10-12T15:38:29Z</cp:lastPrinted>
  <dcterms:created xsi:type="dcterms:W3CDTF">2016-07-19T09:10:19Z</dcterms:created>
  <dcterms:modified xsi:type="dcterms:W3CDTF">2023-09-30T22:44:29Z</dcterms:modified>
</cp:coreProperties>
</file>